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9"/>
  </p:notesMasterIdLst>
  <p:sldIdLst>
    <p:sldId id="804" r:id="rId2"/>
    <p:sldId id="815" r:id="rId3"/>
    <p:sldId id="763" r:id="rId4"/>
    <p:sldId id="814" r:id="rId5"/>
    <p:sldId id="758" r:id="rId6"/>
    <p:sldId id="760" r:id="rId7"/>
    <p:sldId id="759" r:id="rId8"/>
    <p:sldId id="787" r:id="rId9"/>
    <p:sldId id="789" r:id="rId10"/>
    <p:sldId id="257" r:id="rId11"/>
    <p:sldId id="258" r:id="rId12"/>
    <p:sldId id="309" r:id="rId13"/>
    <p:sldId id="310" r:id="rId14"/>
    <p:sldId id="261" r:id="rId15"/>
    <p:sldId id="807" r:id="rId16"/>
    <p:sldId id="311" r:id="rId17"/>
    <p:sldId id="790" r:id="rId18"/>
    <p:sldId id="791" r:id="rId19"/>
    <p:sldId id="812" r:id="rId20"/>
    <p:sldId id="811" r:id="rId21"/>
    <p:sldId id="810" r:id="rId22"/>
    <p:sldId id="809" r:id="rId23"/>
    <p:sldId id="784" r:id="rId24"/>
    <p:sldId id="795" r:id="rId25"/>
    <p:sldId id="803" r:id="rId26"/>
    <p:sldId id="793" r:id="rId27"/>
    <p:sldId id="802" r:id="rId28"/>
    <p:sldId id="794" r:id="rId29"/>
    <p:sldId id="786" r:id="rId30"/>
    <p:sldId id="796" r:id="rId31"/>
    <p:sldId id="798" r:id="rId32"/>
    <p:sldId id="799" r:id="rId33"/>
    <p:sldId id="800" r:id="rId34"/>
    <p:sldId id="771" r:id="rId35"/>
    <p:sldId id="816" r:id="rId36"/>
    <p:sldId id="801" r:id="rId37"/>
    <p:sldId id="805" r:id="rId3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5" autoAdjust="0"/>
    <p:restoredTop sz="81065" autoAdjust="0"/>
  </p:normalViewPr>
  <p:slideViewPr>
    <p:cSldViewPr snapToGrid="0" showGuides="1">
      <p:cViewPr varScale="1">
        <p:scale>
          <a:sx n="125" d="100"/>
          <a:sy n="125" d="100"/>
        </p:scale>
        <p:origin x="1368" y="16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4/7/21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a:t>
            </a:r>
            <a:r>
              <a:rPr lang="en-US" b="0" baseline="0" dirty="0"/>
              <a:t> to Cybersecurity v2.1</a:t>
            </a:r>
            <a:endParaRPr lang="en-US" b="0" dirty="0"/>
          </a:p>
          <a:p>
            <a:pPr>
              <a:buFontTx/>
              <a:buNone/>
            </a:pPr>
            <a:r>
              <a:rPr lang="en-US" sz="1300" b="0" dirty="0"/>
              <a:t>Chapter </a:t>
            </a:r>
            <a:r>
              <a:rPr lang="en-US" sz="1400" dirty="0">
                <a:latin typeface="Arial" charset="0"/>
              </a:rPr>
              <a:t>2: Attacks, Concepts and Techniques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76268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3.1.1 – Protecting Your Devices and Network</a:t>
            </a:r>
          </a:p>
          <a:p>
            <a:pPr>
              <a:lnSpc>
                <a:spcPct val="80000"/>
              </a:lnSpc>
              <a:buFontTx/>
              <a:buNone/>
            </a:pPr>
            <a:r>
              <a:rPr lang="en-US" dirty="0">
                <a:latin typeface="Arial" charset="0"/>
              </a:rPr>
              <a:t>3.1.1.3 – Use Unique Passwords for Each Online Accounts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453776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3.1.1 – Protecting Your Devices and Network</a:t>
            </a:r>
          </a:p>
          <a:p>
            <a:pPr>
              <a:lnSpc>
                <a:spcPct val="80000"/>
              </a:lnSpc>
              <a:buFontTx/>
              <a:buNone/>
            </a:pPr>
            <a:r>
              <a:rPr lang="en-US" dirty="0">
                <a:latin typeface="Arial" charset="0"/>
              </a:rPr>
              <a:t>3.1.1.4 – Use Passphrase Rather Than a Password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962234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3.1.1 – Protecting Your Devices and Network</a:t>
            </a:r>
          </a:p>
          <a:p>
            <a:pPr>
              <a:lnSpc>
                <a:spcPct val="80000"/>
              </a:lnSpc>
              <a:buFontTx/>
              <a:buNone/>
            </a:pPr>
            <a:r>
              <a:rPr lang="en-US" dirty="0">
                <a:latin typeface="Arial" charset="0"/>
              </a:rPr>
              <a:t>3.1.1.5 – Lab – Create and Store Strong Passwords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947760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3.1.2 – Data Maintenance</a:t>
            </a:r>
          </a:p>
          <a:p>
            <a:pPr>
              <a:lnSpc>
                <a:spcPct val="80000"/>
              </a:lnSpc>
              <a:buFontTx/>
              <a:buNone/>
            </a:pPr>
            <a:r>
              <a:rPr lang="en-US" dirty="0">
                <a:latin typeface="Arial" charset="0"/>
              </a:rPr>
              <a:t>3.1.2.1 – Encrypt Your Data</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073055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3.1.2 – Data Maintenance</a:t>
            </a:r>
          </a:p>
          <a:p>
            <a:pPr>
              <a:lnSpc>
                <a:spcPct val="80000"/>
              </a:lnSpc>
              <a:buFontTx/>
              <a:buNone/>
            </a:pPr>
            <a:r>
              <a:rPr lang="en-US" dirty="0">
                <a:latin typeface="Arial" charset="0"/>
              </a:rPr>
              <a:t>3.1.2.2 – Back up Your Data</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483140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3.1.2 – Data Maintenance</a:t>
            </a:r>
          </a:p>
          <a:p>
            <a:pPr>
              <a:lnSpc>
                <a:spcPct val="80000"/>
              </a:lnSpc>
              <a:buFontTx/>
              <a:buNone/>
            </a:pPr>
            <a:r>
              <a:rPr lang="en-US" dirty="0">
                <a:latin typeface="Arial" charset="0"/>
              </a:rPr>
              <a:t>3.1.2.3 – Lab – Back up Data to External Storage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950166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3.1.2 – Data Maintenance</a:t>
            </a:r>
          </a:p>
          <a:p>
            <a:pPr>
              <a:lnSpc>
                <a:spcPct val="80000"/>
              </a:lnSpc>
              <a:buFontTx/>
              <a:buNone/>
            </a:pPr>
            <a:r>
              <a:rPr lang="en-US" dirty="0">
                <a:latin typeface="Arial" charset="0"/>
              </a:rPr>
              <a:t>3.1.2.4 – Deleting Your Data Permanently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66551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3.1.2 – Data Maintenance</a:t>
            </a:r>
          </a:p>
          <a:p>
            <a:pPr>
              <a:lnSpc>
                <a:spcPct val="80000"/>
              </a:lnSpc>
              <a:buFontTx/>
              <a:buNone/>
            </a:pPr>
            <a:r>
              <a:rPr lang="en-US" dirty="0">
                <a:latin typeface="Arial" charset="0"/>
              </a:rPr>
              <a:t>3.1.2.5 – Lab – Who Owns Your Data</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261859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3 – </a:t>
            </a:r>
            <a:r>
              <a:rPr lang="en-US" sz="1200" dirty="0">
                <a:latin typeface="Arial" charset="0"/>
              </a:rPr>
              <a:t>Protecting Your Data and Privacy</a:t>
            </a:r>
            <a:endParaRPr lang="en-GB" b="0" dirty="0"/>
          </a:p>
          <a:p>
            <a:pPr>
              <a:buFontTx/>
              <a:buNone/>
            </a:pPr>
            <a:r>
              <a:rPr lang="en-US" sz="1200" b="0" dirty="0"/>
              <a:t>3.2 – Safeguarding Your Online Privacy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149002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3.2 – Safeguarding Your Online Privacy</a:t>
            </a:r>
          </a:p>
          <a:p>
            <a:pPr>
              <a:lnSpc>
                <a:spcPct val="80000"/>
              </a:lnSpc>
              <a:buFontTx/>
              <a:buNone/>
            </a:pPr>
            <a:r>
              <a:rPr lang="en-US" dirty="0">
                <a:latin typeface="Arial" charset="0"/>
              </a:rPr>
              <a:t>3.2.1 – Strong Authentication</a:t>
            </a:r>
          </a:p>
          <a:p>
            <a:pPr>
              <a:lnSpc>
                <a:spcPct val="80000"/>
              </a:lnSpc>
              <a:buFontTx/>
              <a:buNone/>
            </a:pPr>
            <a:r>
              <a:rPr lang="en-US" dirty="0">
                <a:latin typeface="Arial" charset="0"/>
              </a:rPr>
              <a:t>3.2.1.1 – Two Factor Authentication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1731084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3</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28525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3.2 – Safeguarding Your Online Privacy</a:t>
            </a:r>
          </a:p>
          <a:p>
            <a:pPr>
              <a:lnSpc>
                <a:spcPct val="80000"/>
              </a:lnSpc>
              <a:buFontTx/>
              <a:buNone/>
            </a:pPr>
            <a:r>
              <a:rPr lang="en-US" dirty="0">
                <a:latin typeface="Arial" charset="0"/>
              </a:rPr>
              <a:t>3.2.2 – Sharing Too Much Information?</a:t>
            </a:r>
          </a:p>
          <a:p>
            <a:pPr>
              <a:lnSpc>
                <a:spcPct val="80000"/>
              </a:lnSpc>
              <a:buFontTx/>
              <a:buNone/>
            </a:pPr>
            <a:r>
              <a:rPr lang="en-US" dirty="0">
                <a:latin typeface="Arial" charset="0"/>
              </a:rPr>
              <a:t>3.2.2.1 – Do Not Share Too Much on Social Media</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492523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3.2 – Safeguarding Your Online Privacy</a:t>
            </a:r>
          </a:p>
          <a:p>
            <a:pPr>
              <a:lnSpc>
                <a:spcPct val="80000"/>
              </a:lnSpc>
              <a:buFontTx/>
              <a:buNone/>
            </a:pPr>
            <a:r>
              <a:rPr lang="en-US" dirty="0">
                <a:latin typeface="Arial" charset="0"/>
              </a:rPr>
              <a:t>3.2.2 – Sharing Too Much Information?</a:t>
            </a:r>
          </a:p>
          <a:p>
            <a:pPr>
              <a:lnSpc>
                <a:spcPct val="80000"/>
              </a:lnSpc>
              <a:buFontTx/>
              <a:buNone/>
            </a:pPr>
            <a:r>
              <a:rPr lang="en-US" dirty="0">
                <a:latin typeface="Arial" charset="0"/>
              </a:rPr>
              <a:t>3.2.2.2 – Email and Web Browser Privacy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910830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3.2 – Safeguarding Your Online Privacy</a:t>
            </a:r>
          </a:p>
          <a:p>
            <a:pPr>
              <a:lnSpc>
                <a:spcPct val="80000"/>
              </a:lnSpc>
              <a:buFontTx/>
              <a:buNone/>
            </a:pPr>
            <a:r>
              <a:rPr lang="en-US" dirty="0">
                <a:latin typeface="Arial" charset="0"/>
              </a:rPr>
              <a:t>3.2.2 – Sharing Too Much Information?</a:t>
            </a:r>
          </a:p>
          <a:p>
            <a:pPr>
              <a:lnSpc>
                <a:spcPct val="80000"/>
              </a:lnSpc>
              <a:buFontTx/>
              <a:buNone/>
            </a:pPr>
            <a:r>
              <a:rPr lang="en-US" dirty="0">
                <a:latin typeface="Arial" charset="0"/>
              </a:rPr>
              <a:t>3.2.2.3 – Lab – Discover Your Risky Online Behavior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395809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Protecting Your Data and Privacy</a:t>
            </a:r>
          </a:p>
          <a:p>
            <a:r>
              <a:rPr lang="en-US" dirty="0"/>
              <a:t>3.3 -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3 – Protecting Your Data and Privacy</a:t>
            </a:r>
          </a:p>
          <a:p>
            <a:r>
              <a:rPr lang="en-US" dirty="0"/>
              <a:t>3.3 - Summary</a:t>
            </a:r>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388996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a:t>
            </a:r>
            <a:r>
              <a:rPr lang="en-US" b="0" baseline="0" dirty="0"/>
              <a:t> to Cybersecurity v2.1</a:t>
            </a:r>
            <a:endParaRPr lang="en-US" b="0" dirty="0"/>
          </a:p>
          <a:p>
            <a:pPr>
              <a:buFontTx/>
              <a:buNone/>
            </a:pPr>
            <a:r>
              <a:rPr lang="en-US" sz="1300" b="0" dirty="0"/>
              <a:t>Chapter </a:t>
            </a:r>
            <a:r>
              <a:rPr lang="en-US" sz="1400" dirty="0">
                <a:latin typeface="Arial" charset="0"/>
              </a:rPr>
              <a:t>3: Protecting Your Data and Privacy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6</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Cisco Networking Academy Program</a:t>
            </a:r>
          </a:p>
          <a:p>
            <a:pPr>
              <a:buFontTx/>
              <a:buNone/>
            </a:pPr>
            <a:r>
              <a:rPr lang="en-US" b="0" dirty="0"/>
              <a:t>Introduction</a:t>
            </a:r>
            <a:r>
              <a:rPr lang="en-US" b="0" baseline="0" dirty="0"/>
              <a:t> to Cybersecurity v2.1</a:t>
            </a:r>
            <a:endParaRPr lang="en-US" b="0" dirty="0"/>
          </a:p>
          <a:p>
            <a:pPr>
              <a:buFontTx/>
              <a:buNone/>
            </a:pPr>
            <a:r>
              <a:rPr lang="en-US" sz="1300" b="0" dirty="0"/>
              <a:t>Chapter </a:t>
            </a:r>
            <a:r>
              <a:rPr lang="en-US" sz="1400" dirty="0">
                <a:latin typeface="Arial" charset="0"/>
              </a:rPr>
              <a:t>3: Protecting Your Data and Privacy</a:t>
            </a:r>
            <a:endParaRPr lang="en-GB" b="0" dirty="0"/>
          </a:p>
        </p:txBody>
      </p:sp>
    </p:spTree>
    <p:extLst>
      <p:ext uri="{BB962C8B-B14F-4D97-AF65-F5344CB8AC3E}">
        <p14:creationId xmlns:p14="http://schemas.microsoft.com/office/powerpoint/2010/main" val="102475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3 – </a:t>
            </a:r>
            <a:r>
              <a:rPr lang="en-US" sz="1200" dirty="0">
                <a:latin typeface="Arial" charset="0"/>
              </a:rPr>
              <a:t>Protecting Your Data and Privacy</a:t>
            </a:r>
            <a:endParaRPr lang="en-GB" b="0" dirty="0"/>
          </a:p>
          <a:p>
            <a:pPr>
              <a:buFontTx/>
              <a:buNone/>
            </a:pPr>
            <a:r>
              <a:rPr lang="en-US" sz="1200" b="0" dirty="0"/>
              <a:t>3.1 – Protecting Your data</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3.1.1 – Protecting Your Devices and Network</a:t>
            </a:r>
          </a:p>
          <a:p>
            <a:pPr>
              <a:lnSpc>
                <a:spcPct val="80000"/>
              </a:lnSpc>
              <a:buFontTx/>
              <a:buNone/>
            </a:pPr>
            <a:r>
              <a:rPr lang="en-US" dirty="0">
                <a:latin typeface="Arial" charset="0"/>
              </a:rPr>
              <a:t>3.1.1.1 – Protect Your Computing Devices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131747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3.1 – Protecting Your Data</a:t>
            </a:r>
          </a:p>
          <a:p>
            <a:pPr>
              <a:lnSpc>
                <a:spcPct val="80000"/>
              </a:lnSpc>
              <a:buFontTx/>
              <a:buNone/>
            </a:pPr>
            <a:r>
              <a:rPr lang="en-US" dirty="0">
                <a:latin typeface="Arial" charset="0"/>
              </a:rPr>
              <a:t>3.1.1 – Protecting Your Devices and Network</a:t>
            </a:r>
          </a:p>
          <a:p>
            <a:pPr>
              <a:lnSpc>
                <a:spcPct val="80000"/>
              </a:lnSpc>
              <a:buFontTx/>
              <a:buNone/>
            </a:pPr>
            <a:r>
              <a:rPr lang="en-US" dirty="0">
                <a:latin typeface="Arial" charset="0"/>
              </a:rPr>
              <a:t>3.1.1.2 – Use Wireless Networks Safely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07440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enigma</a:t>
            </a:r>
            <a:endParaRPr lang="tr-TR" dirty="0"/>
          </a:p>
        </p:txBody>
      </p:sp>
      <p:sp>
        <p:nvSpPr>
          <p:cNvPr id="4" name="Slayt Numarası Yer Tutucusu 3"/>
          <p:cNvSpPr>
            <a:spLocks noGrp="1"/>
          </p:cNvSpPr>
          <p:nvPr>
            <p:ph type="sldNum" sz="quarter" idx="5"/>
          </p:nvPr>
        </p:nvSpPr>
        <p:spPr/>
        <p:txBody>
          <a:bodyPr/>
          <a:lstStyle/>
          <a:p>
            <a:fld id="{B7566872-1F53-4A6B-A3BB-D1D4907F81BA}" type="slidenum">
              <a:rPr lang="tr-TR" smtClean="0"/>
              <a:t>14</a:t>
            </a:fld>
            <a:endParaRPr lang="tr-TR"/>
          </a:p>
        </p:txBody>
      </p:sp>
    </p:spTree>
    <p:extLst>
      <p:ext uri="{BB962C8B-B14F-4D97-AF65-F5344CB8AC3E}">
        <p14:creationId xmlns:p14="http://schemas.microsoft.com/office/powerpoint/2010/main" val="2382087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https</a:t>
            </a:r>
            <a:r>
              <a:rPr lang="tr-TR" dirty="0"/>
              <a:t>://</a:t>
            </a:r>
            <a:r>
              <a:rPr lang="tr-TR" dirty="0" err="1"/>
              <a:t>youtu.be</a:t>
            </a:r>
            <a:r>
              <a:rPr lang="tr-TR" dirty="0"/>
              <a:t>/1qGvfORDO1g?t=4341</a:t>
            </a:r>
          </a:p>
        </p:txBody>
      </p:sp>
      <p:sp>
        <p:nvSpPr>
          <p:cNvPr id="4" name="Slayt Numarası Yer Tutucusu 3"/>
          <p:cNvSpPr>
            <a:spLocks noGrp="1"/>
          </p:cNvSpPr>
          <p:nvPr>
            <p:ph type="sldNum" sz="quarter" idx="5"/>
          </p:nvPr>
        </p:nvSpPr>
        <p:spPr/>
        <p:txBody>
          <a:bodyPr/>
          <a:lstStyle/>
          <a:p>
            <a:fld id="{B7566872-1F53-4A6B-A3BB-D1D4907F81BA}" type="slidenum">
              <a:rPr lang="tr-TR" smtClean="0"/>
              <a:t>15</a:t>
            </a:fld>
            <a:endParaRPr lang="tr-TR"/>
          </a:p>
        </p:txBody>
      </p:sp>
    </p:spTree>
    <p:extLst>
      <p:ext uri="{BB962C8B-B14F-4D97-AF65-F5344CB8AC3E}">
        <p14:creationId xmlns:p14="http://schemas.microsoft.com/office/powerpoint/2010/main" val="719074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205ED5-E8CA-4A61-AA00-23D2467C501E}"/>
              </a:ext>
            </a:extLst>
          </p:cNvPr>
          <p:cNvSpPr>
            <a:spLocks noGrp="1"/>
          </p:cNvSpPr>
          <p:nvPr>
            <p:ph type="ctrTitle"/>
          </p:nvPr>
        </p:nvSpPr>
        <p:spPr>
          <a:xfrm>
            <a:off x="1143000" y="841772"/>
            <a:ext cx="6858000" cy="1790700"/>
          </a:xfrm>
        </p:spPr>
        <p:txBody>
          <a:bodyPr anchor="b"/>
          <a:lstStyle>
            <a:lvl1pPr algn="ctr">
              <a:defRPr sz="4500"/>
            </a:lvl1pPr>
          </a:lstStyle>
          <a:p>
            <a:r>
              <a:rPr lang="tr-TR"/>
              <a:t>Asıl başlık stilini düzenlemek için tıklayın</a:t>
            </a:r>
          </a:p>
        </p:txBody>
      </p:sp>
      <p:sp>
        <p:nvSpPr>
          <p:cNvPr id="3" name="Alt Başlık 2">
            <a:extLst>
              <a:ext uri="{FF2B5EF4-FFF2-40B4-BE49-F238E27FC236}">
                <a16:creationId xmlns:a16="http://schemas.microsoft.com/office/drawing/2014/main" id="{1665DCEE-CC74-4617-95A6-01841044931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EA25684-CDB4-4ED5-8FC9-C66DE84D5E8B}"/>
              </a:ext>
            </a:extLst>
          </p:cNvPr>
          <p:cNvSpPr>
            <a:spLocks noGrp="1"/>
          </p:cNvSpPr>
          <p:nvPr>
            <p:ph type="dt" sz="half" idx="10"/>
          </p:nvPr>
        </p:nvSpPr>
        <p:spPr/>
        <p:txBody>
          <a:bodyPr/>
          <a:lstStyle/>
          <a:p>
            <a:fld id="{DA5591DD-F5C3-4DD0-BEB7-C399CE5CFDD7}" type="datetimeFigureOut">
              <a:rPr lang="tr-TR" smtClean="0"/>
              <a:t>7.04.2021</a:t>
            </a:fld>
            <a:endParaRPr lang="tr-TR"/>
          </a:p>
        </p:txBody>
      </p:sp>
      <p:sp>
        <p:nvSpPr>
          <p:cNvPr id="5" name="Alt Bilgi Yer Tutucusu 4">
            <a:extLst>
              <a:ext uri="{FF2B5EF4-FFF2-40B4-BE49-F238E27FC236}">
                <a16:creationId xmlns:a16="http://schemas.microsoft.com/office/drawing/2014/main" id="{DE44ED5F-3CF4-43CC-B0E9-6511DB3DB6C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02FD03C-0C0B-436E-A52A-0435BDE9FBBF}"/>
              </a:ext>
            </a:extLst>
          </p:cNvPr>
          <p:cNvSpPr>
            <a:spLocks noGrp="1"/>
          </p:cNvSpPr>
          <p:nvPr>
            <p:ph type="sldNum" sz="quarter" idx="12"/>
          </p:nvPr>
        </p:nvSpPr>
        <p:spPr/>
        <p:txBody>
          <a:bodyPr/>
          <a:lstStyle/>
          <a:p>
            <a:fld id="{AFAAFD7C-BDC8-48A0-BBF2-38648E7FC671}" type="slidenum">
              <a:rPr lang="tr-TR" smtClean="0"/>
              <a:t>‹#›</a:t>
            </a:fld>
            <a:endParaRPr lang="tr-TR"/>
          </a:p>
        </p:txBody>
      </p:sp>
    </p:spTree>
    <p:extLst>
      <p:ext uri="{BB962C8B-B14F-4D97-AF65-F5344CB8AC3E}">
        <p14:creationId xmlns:p14="http://schemas.microsoft.com/office/powerpoint/2010/main" val="2758251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2ECA17-4136-4358-AF42-CED4E7F6FF50}"/>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282B01E-79F3-4640-9362-5B9B4336F82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A662CF5-51A8-41FE-B82D-052ED855CA20}"/>
              </a:ext>
            </a:extLst>
          </p:cNvPr>
          <p:cNvSpPr>
            <a:spLocks noGrp="1"/>
          </p:cNvSpPr>
          <p:nvPr>
            <p:ph type="dt" sz="half" idx="10"/>
          </p:nvPr>
        </p:nvSpPr>
        <p:spPr/>
        <p:txBody>
          <a:bodyPr/>
          <a:lstStyle/>
          <a:p>
            <a:fld id="{DA5591DD-F5C3-4DD0-BEB7-C399CE5CFDD7}" type="datetimeFigureOut">
              <a:rPr lang="tr-TR" smtClean="0"/>
              <a:t>7.04.2021</a:t>
            </a:fld>
            <a:endParaRPr lang="tr-TR"/>
          </a:p>
        </p:txBody>
      </p:sp>
      <p:sp>
        <p:nvSpPr>
          <p:cNvPr id="5" name="Alt Bilgi Yer Tutucusu 4">
            <a:extLst>
              <a:ext uri="{FF2B5EF4-FFF2-40B4-BE49-F238E27FC236}">
                <a16:creationId xmlns:a16="http://schemas.microsoft.com/office/drawing/2014/main" id="{73B961C6-852C-4014-A7EB-26350F18775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AFA4915-B55C-4A35-AF12-E492FEEC433C}"/>
              </a:ext>
            </a:extLst>
          </p:cNvPr>
          <p:cNvSpPr>
            <a:spLocks noGrp="1"/>
          </p:cNvSpPr>
          <p:nvPr>
            <p:ph type="sldNum" sz="quarter" idx="12"/>
          </p:nvPr>
        </p:nvSpPr>
        <p:spPr/>
        <p:txBody>
          <a:bodyPr/>
          <a:lstStyle/>
          <a:p>
            <a:fld id="{AFAAFD7C-BDC8-48A0-BBF2-38648E7FC671}" type="slidenum">
              <a:rPr lang="tr-TR" smtClean="0"/>
              <a:t>‹#›</a:t>
            </a:fld>
            <a:endParaRPr lang="tr-TR"/>
          </a:p>
        </p:txBody>
      </p:sp>
    </p:spTree>
    <p:extLst>
      <p:ext uri="{BB962C8B-B14F-4D97-AF65-F5344CB8AC3E}">
        <p14:creationId xmlns:p14="http://schemas.microsoft.com/office/powerpoint/2010/main" val="8491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 id="2147484032" r:id="rId15"/>
    <p:sldLayoutId id="2147484033" r:id="rId16"/>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hyperlink" Target="https://tr.wikipedia.org/wiki/Alan_Turing" TargetMode="External"/><Relationship Id="rId5" Type="http://schemas.openxmlformats.org/officeDocument/2006/relationships/hyperlink" Target="https://tr.wikipedia.org/wiki/Turing_testi" TargetMode="External"/><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password-checker.online-domain-tools.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kvkk.gov.tr/Icerik/6723/Uzaktan-Egitim-Platformlari-Hakkinda-Kamuoyu-Duyurusu"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hyperlink" Target="https://www.lifewire.com/free-file-shredder-software-programs-2619149"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hyperlink" Target="https://bilgiguvende.com/" TargetMode="External"/><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hyperlink" Target="http://kaligunlugu.blogspot.com/2014/03/metasploit-nedir.html" TargetMode="Externa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www.agyoneticileri.org/" TargetMode="External"/><Relationship Id="rId2" Type="http://schemas.openxmlformats.org/officeDocument/2006/relationships/hyperlink" Target="https://www.netacad.com/portal/teaching" TargetMode="External"/><Relationship Id="rId1" Type="http://schemas.openxmlformats.org/officeDocument/2006/relationships/slideLayout" Target="../slideLayouts/slideLayout10.xml"/><Relationship Id="rId4" Type="http://schemas.openxmlformats.org/officeDocument/2006/relationships/hyperlink" Target="https://medium.com/@arzukilitcicalayi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32768" y="2049211"/>
            <a:ext cx="7348624" cy="644730"/>
          </a:xfrm>
        </p:spPr>
        <p:txBody>
          <a:bodyPr/>
          <a:lstStyle/>
          <a:p>
            <a:pPr algn="ctr"/>
            <a:br>
              <a:rPr lang="en-US" dirty="0"/>
            </a:br>
            <a:r>
              <a:rPr lang="en-US" dirty="0"/>
              <a:t>SİBER GÜVENLİĞE GİRİŞ EĞİTİMİ</a:t>
            </a:r>
          </a:p>
        </p:txBody>
      </p:sp>
      <p:sp>
        <p:nvSpPr>
          <p:cNvPr id="7" name="Subtitle 6"/>
          <p:cNvSpPr>
            <a:spLocks noGrp="1"/>
          </p:cNvSpPr>
          <p:nvPr>
            <p:ph type="subTitle" idx="1"/>
          </p:nvPr>
        </p:nvSpPr>
        <p:spPr>
          <a:xfrm>
            <a:off x="469496" y="3809526"/>
            <a:ext cx="2557721" cy="902174"/>
          </a:xfrm>
        </p:spPr>
        <p:txBody>
          <a:bodyPr/>
          <a:lstStyle/>
          <a:p>
            <a:r>
              <a:rPr lang="en-US" dirty="0"/>
              <a:t>Introduction to Cybersecurity v2.1</a:t>
            </a:r>
          </a:p>
          <a:p>
            <a:endParaRPr lang="en-US" dirty="0"/>
          </a:p>
        </p:txBody>
      </p:sp>
    </p:spTree>
    <p:extLst>
      <p:ext uri="{BB962C8B-B14F-4D97-AF65-F5344CB8AC3E}">
        <p14:creationId xmlns:p14="http://schemas.microsoft.com/office/powerpoint/2010/main" val="118113488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9AB8846-BCBE-4555-A966-C3171C1CBC91}"/>
              </a:ext>
            </a:extLst>
          </p:cNvPr>
          <p:cNvSpPr txBox="1"/>
          <p:nvPr/>
        </p:nvSpPr>
        <p:spPr>
          <a:xfrm>
            <a:off x="1345915" y="536400"/>
            <a:ext cx="6452170" cy="1107996"/>
          </a:xfrm>
          <a:prstGeom prst="rect">
            <a:avLst/>
          </a:prstGeom>
          <a:noFill/>
        </p:spPr>
        <p:txBody>
          <a:bodyPr wrap="square" rtlCol="0">
            <a:spAutoFit/>
          </a:bodyPr>
          <a:lstStyle/>
          <a:p>
            <a:r>
              <a:rPr lang="tr-TR" sz="3300" dirty="0">
                <a:solidFill>
                  <a:srgbClr val="00B0F0"/>
                </a:solidFill>
              </a:rPr>
              <a:t>Parola ve Şifre arasındaki fark ?</a:t>
            </a:r>
          </a:p>
          <a:p>
            <a:endParaRPr lang="tr-TR" sz="3300" dirty="0"/>
          </a:p>
        </p:txBody>
      </p:sp>
      <p:pic>
        <p:nvPicPr>
          <p:cNvPr id="3" name="Picture 2">
            <a:extLst>
              <a:ext uri="{FF2B5EF4-FFF2-40B4-BE49-F238E27FC236}">
                <a16:creationId xmlns:a16="http://schemas.microsoft.com/office/drawing/2014/main" id="{EE07CBE3-CD89-EF44-92A0-AE058DD35A17}"/>
              </a:ext>
            </a:extLst>
          </p:cNvPr>
          <p:cNvPicPr>
            <a:picLocks noChangeAspect="1"/>
          </p:cNvPicPr>
          <p:nvPr/>
        </p:nvPicPr>
        <p:blipFill>
          <a:blip r:embed="rId2"/>
          <a:stretch>
            <a:fillRect/>
          </a:stretch>
        </p:blipFill>
        <p:spPr>
          <a:xfrm>
            <a:off x="688368" y="1717710"/>
            <a:ext cx="4124502" cy="2320033"/>
          </a:xfrm>
          <a:prstGeom prst="rect">
            <a:avLst/>
          </a:prstGeom>
        </p:spPr>
      </p:pic>
      <p:pic>
        <p:nvPicPr>
          <p:cNvPr id="4" name="Resim 5" descr="iç mekan, oturma içeren bir resim&#10;&#10;Açıklama otomatik olarak oluşturuldu">
            <a:extLst>
              <a:ext uri="{FF2B5EF4-FFF2-40B4-BE49-F238E27FC236}">
                <a16:creationId xmlns:a16="http://schemas.microsoft.com/office/drawing/2014/main" id="{A8D9B708-22B3-FE45-A460-523DE19BC445}"/>
              </a:ext>
            </a:extLst>
          </p:cNvPr>
          <p:cNvPicPr>
            <a:picLocks noChangeAspect="1"/>
          </p:cNvPicPr>
          <p:nvPr/>
        </p:nvPicPr>
        <p:blipFill>
          <a:blip r:embed="rId3"/>
          <a:stretch>
            <a:fillRect/>
          </a:stretch>
        </p:blipFill>
        <p:spPr>
          <a:xfrm>
            <a:off x="6352724" y="1859587"/>
            <a:ext cx="2890722" cy="2861813"/>
          </a:xfrm>
          <a:prstGeom prst="rect">
            <a:avLst/>
          </a:prstGeom>
        </p:spPr>
      </p:pic>
      <p:pic>
        <p:nvPicPr>
          <p:cNvPr id="5" name="Picture 10" descr="enigma ile ilgili gÃ¶rsel sonucu">
            <a:extLst>
              <a:ext uri="{FF2B5EF4-FFF2-40B4-BE49-F238E27FC236}">
                <a16:creationId xmlns:a16="http://schemas.microsoft.com/office/drawing/2014/main" id="{6F0A1CC2-079C-E749-A1DA-3C83AFE607A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20818" y="1717710"/>
            <a:ext cx="1263678" cy="190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472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B236E35-A9A0-4956-888B-BF7C6A0540DB}"/>
              </a:ext>
            </a:extLst>
          </p:cNvPr>
          <p:cNvSpPr txBox="1"/>
          <p:nvPr/>
        </p:nvSpPr>
        <p:spPr>
          <a:xfrm>
            <a:off x="487532" y="286509"/>
            <a:ext cx="8281386" cy="2308324"/>
          </a:xfrm>
          <a:prstGeom prst="rect">
            <a:avLst/>
          </a:prstGeom>
          <a:noFill/>
        </p:spPr>
        <p:txBody>
          <a:bodyPr wrap="square" rtlCol="0">
            <a:spAutoFit/>
          </a:bodyPr>
          <a:lstStyle/>
          <a:p>
            <a:r>
              <a:rPr lang="tr-TR" sz="2400" dirty="0">
                <a:solidFill>
                  <a:srgbClr val="FF0000"/>
                </a:solidFill>
              </a:rPr>
              <a:t>Parola!</a:t>
            </a:r>
          </a:p>
          <a:p>
            <a:endParaRPr lang="tr-TR" sz="1500" dirty="0"/>
          </a:p>
          <a:p>
            <a:r>
              <a:rPr lang="tr-TR" sz="1500" dirty="0"/>
              <a:t>Bir sisteme girmemiz için belirlediğimiz harflerden, rakamlardan ve özel karakterlerden oluşan sözcüktür, metindir. </a:t>
            </a:r>
          </a:p>
          <a:p>
            <a:r>
              <a:rPr lang="tr-TR" sz="1500" dirty="0"/>
              <a:t>Sisteme girme iznimizdir. </a:t>
            </a:r>
          </a:p>
          <a:p>
            <a:r>
              <a:rPr lang="tr-TR" sz="1500" dirty="0"/>
              <a:t>İnternet sitelerindeki kullanıcı girişlerinde kullandığımız paroladır, </a:t>
            </a:r>
          </a:p>
          <a:p>
            <a:r>
              <a:rPr lang="tr-TR" sz="1500" dirty="0"/>
              <a:t>Kablosuz internete erişmemiz için girmemiz gereken paroladır, </a:t>
            </a:r>
          </a:p>
          <a:p>
            <a:endParaRPr lang="tr-TR" sz="1500" dirty="0"/>
          </a:p>
          <a:p>
            <a:r>
              <a:rPr lang="tr-TR" sz="1500" dirty="0"/>
              <a:t>Şifre değildir. !</a:t>
            </a:r>
          </a:p>
        </p:txBody>
      </p:sp>
      <p:sp>
        <p:nvSpPr>
          <p:cNvPr id="3" name="Metin kutusu 2">
            <a:extLst>
              <a:ext uri="{FF2B5EF4-FFF2-40B4-BE49-F238E27FC236}">
                <a16:creationId xmlns:a16="http://schemas.microsoft.com/office/drawing/2014/main" id="{A7BA61C0-038C-4CA3-962F-CE061C683BEB}"/>
              </a:ext>
            </a:extLst>
          </p:cNvPr>
          <p:cNvSpPr txBox="1"/>
          <p:nvPr/>
        </p:nvSpPr>
        <p:spPr>
          <a:xfrm>
            <a:off x="487532" y="2571750"/>
            <a:ext cx="8281386" cy="2354491"/>
          </a:xfrm>
          <a:prstGeom prst="rect">
            <a:avLst/>
          </a:prstGeom>
          <a:noFill/>
        </p:spPr>
        <p:txBody>
          <a:bodyPr wrap="square" rtlCol="0">
            <a:spAutoFit/>
          </a:bodyPr>
          <a:lstStyle/>
          <a:p>
            <a:r>
              <a:rPr lang="tr-TR" sz="2400" dirty="0">
                <a:solidFill>
                  <a:srgbClr val="FF0000"/>
                </a:solidFill>
              </a:rPr>
              <a:t>Şifre</a:t>
            </a:r>
          </a:p>
          <a:p>
            <a:endParaRPr lang="tr-TR" dirty="0"/>
          </a:p>
          <a:p>
            <a:r>
              <a:rPr lang="tr-TR" sz="1500" dirty="0"/>
              <a:t>Bir metni, bir parolayı </a:t>
            </a:r>
            <a:r>
              <a:rPr lang="tr-TR" sz="1500" b="1" dirty="0"/>
              <a:t>bir algoritmaya göre </a:t>
            </a:r>
            <a:r>
              <a:rPr lang="tr-TR" sz="1500" dirty="0"/>
              <a:t>anlamsız hale getirme işlemleri sonrasında yaratılan veridir.</a:t>
            </a:r>
          </a:p>
          <a:p>
            <a:endParaRPr lang="tr-TR" sz="1500" dirty="0"/>
          </a:p>
          <a:p>
            <a:r>
              <a:rPr lang="tr-TR" sz="1500" dirty="0"/>
              <a:t>Belirli bir anahtar sayesinde çeşitli matematiksel işlemlerden geçirilerek ilk bakışta anlamsız ve anahtar sayesinde çözülen ifadelere denir.</a:t>
            </a:r>
          </a:p>
          <a:p>
            <a:endParaRPr lang="tr-TR" sz="1500" dirty="0"/>
          </a:p>
          <a:p>
            <a:endParaRPr lang="tr-TR" sz="1500" dirty="0"/>
          </a:p>
        </p:txBody>
      </p:sp>
    </p:spTree>
    <p:extLst>
      <p:ext uri="{BB962C8B-B14F-4D97-AF65-F5344CB8AC3E}">
        <p14:creationId xmlns:p14="http://schemas.microsoft.com/office/powerpoint/2010/main" val="1105464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E54363-66F8-4B9B-AC10-B0CBB66CBC35}"/>
              </a:ext>
            </a:extLst>
          </p:cNvPr>
          <p:cNvSpPr>
            <a:spLocks noGrp="1"/>
          </p:cNvSpPr>
          <p:nvPr>
            <p:ph type="title"/>
          </p:nvPr>
        </p:nvSpPr>
        <p:spPr>
          <a:xfrm>
            <a:off x="3082247" y="369423"/>
            <a:ext cx="4765104" cy="731837"/>
          </a:xfrm>
        </p:spPr>
        <p:txBody>
          <a:bodyPr/>
          <a:lstStyle/>
          <a:p>
            <a:r>
              <a:rPr lang="tr-TR" dirty="0"/>
              <a:t>İlk Şifreleme!</a:t>
            </a:r>
          </a:p>
        </p:txBody>
      </p:sp>
      <p:sp>
        <p:nvSpPr>
          <p:cNvPr id="3" name="İçerik Yer Tutucusu 2">
            <a:extLst>
              <a:ext uri="{FF2B5EF4-FFF2-40B4-BE49-F238E27FC236}">
                <a16:creationId xmlns:a16="http://schemas.microsoft.com/office/drawing/2014/main" id="{62D6ADD2-8B0D-478C-AA96-07CA77F35950}"/>
              </a:ext>
            </a:extLst>
          </p:cNvPr>
          <p:cNvSpPr>
            <a:spLocks noGrp="1"/>
          </p:cNvSpPr>
          <p:nvPr>
            <p:ph idx="1"/>
          </p:nvPr>
        </p:nvSpPr>
        <p:spPr/>
        <p:txBody>
          <a:bodyPr>
            <a:noAutofit/>
          </a:bodyPr>
          <a:lstStyle/>
          <a:p>
            <a:endParaRPr lang="tr-TR" dirty="0"/>
          </a:p>
        </p:txBody>
      </p:sp>
      <p:sp>
        <p:nvSpPr>
          <p:cNvPr id="4" name="TextBox 3">
            <a:extLst>
              <a:ext uri="{FF2B5EF4-FFF2-40B4-BE49-F238E27FC236}">
                <a16:creationId xmlns:a16="http://schemas.microsoft.com/office/drawing/2014/main" id="{D358D70B-7B2E-614F-98B6-F8554DBBA8D1}"/>
              </a:ext>
            </a:extLst>
          </p:cNvPr>
          <p:cNvSpPr txBox="1"/>
          <p:nvPr/>
        </p:nvSpPr>
        <p:spPr>
          <a:xfrm>
            <a:off x="2527443" y="1243173"/>
            <a:ext cx="5917914" cy="2031325"/>
          </a:xfrm>
          <a:prstGeom prst="rect">
            <a:avLst/>
          </a:prstGeom>
          <a:noFill/>
        </p:spPr>
        <p:txBody>
          <a:bodyPr wrap="square" rtlCol="0">
            <a:spAutoFit/>
          </a:bodyPr>
          <a:lstStyle/>
          <a:p>
            <a:r>
              <a:rPr lang="tr-TR" dirty="0"/>
              <a:t>En eski zamanlardan beri insanlar iletişim kurarken mesajlarını gizleme ihtiyacı duymuşlardır. </a:t>
            </a:r>
          </a:p>
          <a:p>
            <a:endParaRPr lang="tr-TR" dirty="0"/>
          </a:p>
          <a:p>
            <a:r>
              <a:rPr lang="tr-TR" dirty="0"/>
              <a:t>Çok daha ilkel şifreleme yöntemleri kullanan bu dönemler, mekaniğin ve elektronik cihazların hayatımıza girmesiyle epey bir yol almıştır.</a:t>
            </a:r>
          </a:p>
          <a:p>
            <a:endParaRPr lang="en-TR" dirty="0"/>
          </a:p>
        </p:txBody>
      </p:sp>
      <p:sp>
        <p:nvSpPr>
          <p:cNvPr id="5" name="TextBox 4">
            <a:extLst>
              <a:ext uri="{FF2B5EF4-FFF2-40B4-BE49-F238E27FC236}">
                <a16:creationId xmlns:a16="http://schemas.microsoft.com/office/drawing/2014/main" id="{B51FD29E-6D05-DB41-9B64-E5D4C97204B0}"/>
              </a:ext>
            </a:extLst>
          </p:cNvPr>
          <p:cNvSpPr txBox="1"/>
          <p:nvPr/>
        </p:nvSpPr>
        <p:spPr>
          <a:xfrm>
            <a:off x="2527443" y="3459030"/>
            <a:ext cx="6010382" cy="923330"/>
          </a:xfrm>
          <a:prstGeom prst="rect">
            <a:avLst/>
          </a:prstGeom>
          <a:noFill/>
        </p:spPr>
        <p:txBody>
          <a:bodyPr wrap="square" rtlCol="0">
            <a:spAutoFit/>
          </a:bodyPr>
          <a:lstStyle/>
          <a:p>
            <a:r>
              <a:rPr lang="tr-TR" dirty="0"/>
              <a:t>Saç kazıtma bunların en başında gelir.</a:t>
            </a:r>
          </a:p>
          <a:p>
            <a:r>
              <a:rPr lang="tr-TR" dirty="0"/>
              <a:t>Sezar algoritması matematiksel olarak ilk örneklerdendir.</a:t>
            </a:r>
          </a:p>
          <a:p>
            <a:endParaRPr lang="en-TR" dirty="0"/>
          </a:p>
        </p:txBody>
      </p:sp>
      <p:pic>
        <p:nvPicPr>
          <p:cNvPr id="6" name="Picture 5">
            <a:extLst>
              <a:ext uri="{FF2B5EF4-FFF2-40B4-BE49-F238E27FC236}">
                <a16:creationId xmlns:a16="http://schemas.microsoft.com/office/drawing/2014/main" id="{4F73FB47-0FA5-F341-9356-219CBB220B96}"/>
              </a:ext>
            </a:extLst>
          </p:cNvPr>
          <p:cNvPicPr>
            <a:picLocks noChangeAspect="1"/>
          </p:cNvPicPr>
          <p:nvPr/>
        </p:nvPicPr>
        <p:blipFill>
          <a:blip r:embed="rId2"/>
          <a:stretch>
            <a:fillRect/>
          </a:stretch>
        </p:blipFill>
        <p:spPr>
          <a:xfrm>
            <a:off x="543220" y="735341"/>
            <a:ext cx="1506858" cy="1434529"/>
          </a:xfrm>
          <a:prstGeom prst="rect">
            <a:avLst/>
          </a:prstGeom>
        </p:spPr>
      </p:pic>
      <p:sp>
        <p:nvSpPr>
          <p:cNvPr id="7" name="TextBox 6">
            <a:extLst>
              <a:ext uri="{FF2B5EF4-FFF2-40B4-BE49-F238E27FC236}">
                <a16:creationId xmlns:a16="http://schemas.microsoft.com/office/drawing/2014/main" id="{439AD039-86D9-4545-B0EB-018F00954E41}"/>
              </a:ext>
            </a:extLst>
          </p:cNvPr>
          <p:cNvSpPr txBox="1"/>
          <p:nvPr/>
        </p:nvSpPr>
        <p:spPr>
          <a:xfrm>
            <a:off x="253822" y="2621104"/>
            <a:ext cx="2085654" cy="923330"/>
          </a:xfrm>
          <a:prstGeom prst="rect">
            <a:avLst/>
          </a:prstGeom>
          <a:noFill/>
        </p:spPr>
        <p:txBody>
          <a:bodyPr wrap="square" rtlCol="0">
            <a:spAutoFit/>
          </a:bodyPr>
          <a:lstStyle/>
          <a:p>
            <a:r>
              <a:rPr lang="en-US" dirty="0"/>
              <a:t>MÖ 500’ler Antik Yunan kafa </a:t>
            </a:r>
            <a:r>
              <a:rPr lang="en-US" dirty="0" err="1"/>
              <a:t>derisindeki</a:t>
            </a:r>
            <a:r>
              <a:rPr lang="en-US" dirty="0"/>
              <a:t> </a:t>
            </a:r>
            <a:r>
              <a:rPr lang="en-US" dirty="0" err="1"/>
              <a:t>mesaj</a:t>
            </a:r>
            <a:r>
              <a:rPr lang="en-US" dirty="0"/>
              <a:t>!</a:t>
            </a:r>
            <a:endParaRPr lang="en-TR" dirty="0"/>
          </a:p>
        </p:txBody>
      </p:sp>
    </p:spTree>
    <p:extLst>
      <p:ext uri="{BB962C8B-B14F-4D97-AF65-F5344CB8AC3E}">
        <p14:creationId xmlns:p14="http://schemas.microsoft.com/office/powerpoint/2010/main" val="191622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6D711C8E-0FCD-4AE9-9E38-0E2CC518EF25}"/>
              </a:ext>
            </a:extLst>
          </p:cNvPr>
          <p:cNvPicPr>
            <a:picLocks noChangeAspect="1"/>
          </p:cNvPicPr>
          <p:nvPr/>
        </p:nvPicPr>
        <p:blipFill>
          <a:blip r:embed="rId2"/>
          <a:stretch>
            <a:fillRect/>
          </a:stretch>
        </p:blipFill>
        <p:spPr>
          <a:xfrm>
            <a:off x="483949" y="3518938"/>
            <a:ext cx="8176103" cy="1287737"/>
          </a:xfrm>
          <a:prstGeom prst="rect">
            <a:avLst/>
          </a:prstGeom>
        </p:spPr>
      </p:pic>
      <p:pic>
        <p:nvPicPr>
          <p:cNvPr id="2050" name="Picture 2" descr="ilk Åifreleme ile ilgili gÃ¶rsel sonucu">
            <a:extLst>
              <a:ext uri="{FF2B5EF4-FFF2-40B4-BE49-F238E27FC236}">
                <a16:creationId xmlns:a16="http://schemas.microsoft.com/office/drawing/2014/main" id="{FF5948DA-A76A-4555-9FFF-22529342E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48" y="676238"/>
            <a:ext cx="3343705" cy="1749872"/>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18B1D630-7C4A-4C84-B12B-82B0EE187BC0}"/>
              </a:ext>
            </a:extLst>
          </p:cNvPr>
          <p:cNvSpPr txBox="1"/>
          <p:nvPr/>
        </p:nvSpPr>
        <p:spPr>
          <a:xfrm>
            <a:off x="4832013" y="533284"/>
            <a:ext cx="3561734" cy="1892826"/>
          </a:xfrm>
          <a:prstGeom prst="rect">
            <a:avLst/>
          </a:prstGeom>
          <a:noFill/>
        </p:spPr>
        <p:txBody>
          <a:bodyPr wrap="square" rtlCol="0">
            <a:spAutoFit/>
          </a:bodyPr>
          <a:lstStyle/>
          <a:p>
            <a:pPr algn="ctr"/>
            <a:r>
              <a:rPr lang="tr-TR" sz="2700" b="1" dirty="0"/>
              <a:t>Sezar Şifreleme </a:t>
            </a:r>
          </a:p>
          <a:p>
            <a:pPr algn="ctr"/>
            <a:endParaRPr lang="tr-TR" dirty="0"/>
          </a:p>
          <a:p>
            <a:r>
              <a:rPr lang="tr-TR" dirty="0"/>
              <a:t>Örnek;</a:t>
            </a:r>
          </a:p>
          <a:p>
            <a:pPr algn="ctr"/>
            <a:endParaRPr lang="tr-TR" dirty="0"/>
          </a:p>
          <a:p>
            <a:r>
              <a:rPr lang="tr-TR" dirty="0"/>
              <a:t>Ahmet        = ?</a:t>
            </a:r>
          </a:p>
          <a:p>
            <a:r>
              <a:rPr lang="tr-TR" dirty="0"/>
              <a:t>Siber 	    = ?</a:t>
            </a:r>
          </a:p>
        </p:txBody>
      </p:sp>
    </p:spTree>
    <p:extLst>
      <p:ext uri="{BB962C8B-B14F-4D97-AF65-F5344CB8AC3E}">
        <p14:creationId xmlns:p14="http://schemas.microsoft.com/office/powerpoint/2010/main" val="80992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iç mekan, oturma içeren bir resim&#10;&#10;Açıklama otomatik olarak oluşturuldu">
            <a:extLst>
              <a:ext uri="{FF2B5EF4-FFF2-40B4-BE49-F238E27FC236}">
                <a16:creationId xmlns:a16="http://schemas.microsoft.com/office/drawing/2014/main" id="{1D0E401B-8E9D-4369-B50D-990B98093AAC}"/>
              </a:ext>
            </a:extLst>
          </p:cNvPr>
          <p:cNvPicPr>
            <a:picLocks noChangeAspect="1"/>
          </p:cNvPicPr>
          <p:nvPr/>
        </p:nvPicPr>
        <p:blipFill>
          <a:blip r:embed="rId3"/>
          <a:stretch>
            <a:fillRect/>
          </a:stretch>
        </p:blipFill>
        <p:spPr>
          <a:xfrm>
            <a:off x="4958735" y="543349"/>
            <a:ext cx="3971037" cy="3931325"/>
          </a:xfrm>
          <a:prstGeom prst="rect">
            <a:avLst/>
          </a:prstGeom>
        </p:spPr>
      </p:pic>
      <p:pic>
        <p:nvPicPr>
          <p:cNvPr id="2058" name="Picture 10" descr="enigma ile ilgili gÃ¶rsel sonucu">
            <a:extLst>
              <a:ext uri="{FF2B5EF4-FFF2-40B4-BE49-F238E27FC236}">
                <a16:creationId xmlns:a16="http://schemas.microsoft.com/office/drawing/2014/main" id="{A3275044-E28C-4725-9739-E0BFDE9F736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39762" y="187519"/>
            <a:ext cx="3087584" cy="46429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A45EB9-4E94-FD4C-A4E9-96BD6E810107}"/>
              </a:ext>
            </a:extLst>
          </p:cNvPr>
          <p:cNvSpPr txBox="1"/>
          <p:nvPr/>
        </p:nvSpPr>
        <p:spPr>
          <a:xfrm>
            <a:off x="4674741" y="863029"/>
            <a:ext cx="1184940" cy="369332"/>
          </a:xfrm>
          <a:prstGeom prst="rect">
            <a:avLst/>
          </a:prstGeom>
          <a:noFill/>
        </p:spPr>
        <p:txBody>
          <a:bodyPr wrap="none" rtlCol="0">
            <a:spAutoFit/>
          </a:bodyPr>
          <a:lstStyle/>
          <a:p>
            <a:r>
              <a:rPr lang="en-TR" b="1" dirty="0"/>
              <a:t>ENIGMA!</a:t>
            </a:r>
          </a:p>
        </p:txBody>
      </p:sp>
    </p:spTree>
    <p:extLst>
      <p:ext uri="{BB962C8B-B14F-4D97-AF65-F5344CB8AC3E}">
        <p14:creationId xmlns:p14="http://schemas.microsoft.com/office/powerpoint/2010/main" val="962054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Ä°lgili resim">
            <a:extLst>
              <a:ext uri="{FF2B5EF4-FFF2-40B4-BE49-F238E27FC236}">
                <a16:creationId xmlns:a16="http://schemas.microsoft.com/office/drawing/2014/main" id="{962002C7-6FB2-4C29-A73A-3EB1C94F7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24" y="436717"/>
            <a:ext cx="3520480" cy="26403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939A29F-098B-3140-BFEA-93745A059C0E}"/>
              </a:ext>
            </a:extLst>
          </p:cNvPr>
          <p:cNvPicPr>
            <a:picLocks noChangeAspect="1"/>
          </p:cNvPicPr>
          <p:nvPr/>
        </p:nvPicPr>
        <p:blipFill>
          <a:blip r:embed="rId4"/>
          <a:stretch>
            <a:fillRect/>
          </a:stretch>
        </p:blipFill>
        <p:spPr>
          <a:xfrm>
            <a:off x="7992412" y="174020"/>
            <a:ext cx="968107" cy="1315745"/>
          </a:xfrm>
          <a:prstGeom prst="rect">
            <a:avLst/>
          </a:prstGeom>
        </p:spPr>
      </p:pic>
      <p:sp>
        <p:nvSpPr>
          <p:cNvPr id="3" name="TextBox 2">
            <a:extLst>
              <a:ext uri="{FF2B5EF4-FFF2-40B4-BE49-F238E27FC236}">
                <a16:creationId xmlns:a16="http://schemas.microsoft.com/office/drawing/2014/main" id="{4104B6C4-9808-D34B-9CC7-7BCD8D0BA93E}"/>
              </a:ext>
            </a:extLst>
          </p:cNvPr>
          <p:cNvSpPr txBox="1"/>
          <p:nvPr/>
        </p:nvSpPr>
        <p:spPr>
          <a:xfrm>
            <a:off x="588230" y="3137123"/>
            <a:ext cx="3284174" cy="1200329"/>
          </a:xfrm>
          <a:prstGeom prst="rect">
            <a:avLst/>
          </a:prstGeom>
          <a:noFill/>
        </p:spPr>
        <p:txBody>
          <a:bodyPr wrap="square" rtlCol="0">
            <a:spAutoFit/>
          </a:bodyPr>
          <a:lstStyle/>
          <a:p>
            <a:pPr algn="just"/>
            <a:r>
              <a:rPr lang="en-US" sz="1200" dirty="0"/>
              <a:t>Geliştirmiş olduğu </a:t>
            </a:r>
            <a:r>
              <a:rPr lang="en-US" sz="1200" dirty="0">
                <a:hlinkClick r:id="rId5" tooltip="Turing testi"/>
              </a:rPr>
              <a:t>Turing testi</a:t>
            </a:r>
            <a:r>
              <a:rPr lang="en-US" sz="1200" dirty="0"/>
              <a:t> ile makinelerin ve bilgisayarların düşünme yetisine sahip olup olamayacakları konusunda bir kriter öne sürmüştür.</a:t>
            </a:r>
          </a:p>
          <a:p>
            <a:r>
              <a:rPr lang="en-US" sz="1200" dirty="0"/>
              <a:t>Kaynak:</a:t>
            </a:r>
          </a:p>
          <a:p>
            <a:r>
              <a:rPr lang="en-US" sz="1200" dirty="0">
                <a:hlinkClick r:id="rId6"/>
              </a:rPr>
              <a:t>https://tr.wikipedia.org/wiki/Alan_Turing</a:t>
            </a:r>
            <a:endParaRPr lang="en-TR" sz="1200" dirty="0"/>
          </a:p>
        </p:txBody>
      </p:sp>
      <p:pic>
        <p:nvPicPr>
          <p:cNvPr id="5" name="Picture 4">
            <a:extLst>
              <a:ext uri="{FF2B5EF4-FFF2-40B4-BE49-F238E27FC236}">
                <a16:creationId xmlns:a16="http://schemas.microsoft.com/office/drawing/2014/main" id="{B3768780-52FD-644C-8E00-35C0FA05ED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7461" y="2751141"/>
            <a:ext cx="3356699" cy="1955642"/>
          </a:xfrm>
          <a:prstGeom prst="rect">
            <a:avLst/>
          </a:prstGeom>
        </p:spPr>
      </p:pic>
      <p:sp>
        <p:nvSpPr>
          <p:cNvPr id="6" name="TextBox 5">
            <a:extLst>
              <a:ext uri="{FF2B5EF4-FFF2-40B4-BE49-F238E27FC236}">
                <a16:creationId xmlns:a16="http://schemas.microsoft.com/office/drawing/2014/main" id="{15930956-CA31-8A4D-9814-2460BB3B3721}"/>
              </a:ext>
            </a:extLst>
          </p:cNvPr>
          <p:cNvSpPr txBox="1"/>
          <p:nvPr/>
        </p:nvSpPr>
        <p:spPr>
          <a:xfrm>
            <a:off x="3993937" y="130729"/>
            <a:ext cx="2319087" cy="369332"/>
          </a:xfrm>
          <a:prstGeom prst="rect">
            <a:avLst/>
          </a:prstGeom>
          <a:noFill/>
        </p:spPr>
        <p:txBody>
          <a:bodyPr wrap="square" rtlCol="0">
            <a:spAutoFit/>
          </a:bodyPr>
          <a:lstStyle/>
          <a:p>
            <a:r>
              <a:rPr lang="en-TR" dirty="0">
                <a:solidFill>
                  <a:srgbClr val="00B0F0"/>
                </a:solidFill>
              </a:rPr>
              <a:t>ALAN TURING</a:t>
            </a:r>
          </a:p>
        </p:txBody>
      </p:sp>
      <p:pic>
        <p:nvPicPr>
          <p:cNvPr id="9" name="Picture 8">
            <a:extLst>
              <a:ext uri="{FF2B5EF4-FFF2-40B4-BE49-F238E27FC236}">
                <a16:creationId xmlns:a16="http://schemas.microsoft.com/office/drawing/2014/main" id="{0880672F-6F60-A14E-9045-8BAD246D9CC0}"/>
              </a:ext>
            </a:extLst>
          </p:cNvPr>
          <p:cNvPicPr>
            <a:picLocks noChangeAspect="1"/>
          </p:cNvPicPr>
          <p:nvPr/>
        </p:nvPicPr>
        <p:blipFill>
          <a:blip r:embed="rId8"/>
          <a:stretch>
            <a:fillRect/>
          </a:stretch>
        </p:blipFill>
        <p:spPr>
          <a:xfrm>
            <a:off x="4250211" y="742950"/>
            <a:ext cx="3251200" cy="1828800"/>
          </a:xfrm>
          <a:prstGeom prst="rect">
            <a:avLst/>
          </a:prstGeom>
        </p:spPr>
      </p:pic>
    </p:spTree>
    <p:extLst>
      <p:ext uri="{BB962C8B-B14F-4D97-AF65-F5344CB8AC3E}">
        <p14:creationId xmlns:p14="http://schemas.microsoft.com/office/powerpoint/2010/main" val="1003179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C44A604-134C-4134-A876-5DB346444301}"/>
              </a:ext>
            </a:extLst>
          </p:cNvPr>
          <p:cNvSpPr>
            <a:spLocks noGrp="1"/>
          </p:cNvSpPr>
          <p:nvPr>
            <p:ph idx="1"/>
          </p:nvPr>
        </p:nvSpPr>
        <p:spPr>
          <a:xfrm>
            <a:off x="287676" y="1160980"/>
            <a:ext cx="8661115" cy="3225162"/>
          </a:xfrm>
        </p:spPr>
        <p:txBody>
          <a:bodyPr/>
          <a:lstStyle/>
          <a:p>
            <a:r>
              <a:rPr lang="tr-TR" b="1" dirty="0"/>
              <a:t>Kriptoloji: </a:t>
            </a:r>
            <a:r>
              <a:rPr lang="tr-TR" dirty="0"/>
              <a:t>Kriptoloji, bir şifre ve şifreleme </a:t>
            </a:r>
            <a:r>
              <a:rPr lang="tr-TR" b="1" dirty="0"/>
              <a:t>bilimidir</a:t>
            </a:r>
            <a:r>
              <a:rPr lang="tr-TR" dirty="0"/>
              <a:t>. Çeşitli bilgilerin, belli bir sisteme göre şifrelenmesi, bu mesajların güvenlikli bir ortamda iletilmesi ve iletilen mesajın orijinal hale getirilmesi ile uğraşır. Kriptoloji, genel olarak askerî kurumlarda ve aynı zamanda internet dahilindeki kişiler arası haberleşmelerde kullanılmaktadır. </a:t>
            </a:r>
          </a:p>
          <a:p>
            <a:pPr marL="0" indent="0">
              <a:buNone/>
            </a:pPr>
            <a:endParaRPr lang="tr-TR" dirty="0"/>
          </a:p>
          <a:p>
            <a:r>
              <a:rPr lang="tr-TR" b="1" dirty="0" err="1"/>
              <a:t>Encryption</a:t>
            </a:r>
            <a:r>
              <a:rPr lang="tr-TR" b="1" dirty="0"/>
              <a:t>/Şifreleme: </a:t>
            </a:r>
            <a:r>
              <a:rPr lang="tr-TR" dirty="0"/>
              <a:t>Bir verinin sadece gizli anahtarı bilen yetkili kişilerce okunabilmesi amaçlı gerçekleştirilen </a:t>
            </a:r>
            <a:r>
              <a:rPr lang="tr-TR" b="1" dirty="0"/>
              <a:t>format değişikliği </a:t>
            </a:r>
            <a:r>
              <a:rPr lang="tr-TR" dirty="0"/>
              <a:t>olarak bilinir. </a:t>
            </a:r>
          </a:p>
          <a:p>
            <a:pPr marL="0" indent="0">
              <a:buNone/>
            </a:pPr>
            <a:endParaRPr lang="tr-TR" dirty="0"/>
          </a:p>
          <a:p>
            <a:pPr marL="0" indent="0">
              <a:buNone/>
            </a:pPr>
            <a:r>
              <a:rPr lang="tr-TR" dirty="0"/>
              <a:t>• RSA ve AES, en sık kullanılan şifreleme algoritmalarındandır. </a:t>
            </a:r>
          </a:p>
          <a:p>
            <a:endParaRPr lang="tr-TR" dirty="0"/>
          </a:p>
        </p:txBody>
      </p:sp>
      <p:sp>
        <p:nvSpPr>
          <p:cNvPr id="2" name="TextBox 1">
            <a:extLst>
              <a:ext uri="{FF2B5EF4-FFF2-40B4-BE49-F238E27FC236}">
                <a16:creationId xmlns:a16="http://schemas.microsoft.com/office/drawing/2014/main" id="{62B7AB04-99EA-EF49-A75F-D2B12D6BDE6A}"/>
              </a:ext>
            </a:extLst>
          </p:cNvPr>
          <p:cNvSpPr txBox="1"/>
          <p:nvPr/>
        </p:nvSpPr>
        <p:spPr>
          <a:xfrm>
            <a:off x="2496621" y="388026"/>
            <a:ext cx="4557466" cy="584775"/>
          </a:xfrm>
          <a:prstGeom prst="rect">
            <a:avLst/>
          </a:prstGeom>
          <a:noFill/>
        </p:spPr>
        <p:txBody>
          <a:bodyPr wrap="none" rtlCol="0">
            <a:spAutoFit/>
          </a:bodyPr>
          <a:lstStyle/>
          <a:p>
            <a:r>
              <a:rPr lang="en-TR" sz="3200" dirty="0">
                <a:solidFill>
                  <a:schemeClr val="accent4"/>
                </a:solidFill>
                <a:latin typeface="+mj-lt"/>
                <a:ea typeface="ＭＳ Ｐゴシック" charset="0"/>
              </a:rPr>
              <a:t>BİRAZ DAHA KAVRAM!</a:t>
            </a:r>
          </a:p>
        </p:txBody>
      </p:sp>
    </p:spTree>
    <p:extLst>
      <p:ext uri="{BB962C8B-B14F-4D97-AF65-F5344CB8AC3E}">
        <p14:creationId xmlns:p14="http://schemas.microsoft.com/office/powerpoint/2010/main" val="118144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Cihazlarınızı ve Ağınızı Koruma</a:t>
            </a:r>
            <a:br>
              <a:rPr lang="en-US" altLang="en-US" sz="1600" dirty="0"/>
            </a:br>
            <a:r>
              <a:rPr lang="tr-TR" dirty="0"/>
              <a:t>Her Çevrimiçi Hesap için Benzersiz Parolalar Kullanın</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dirty="0"/>
              <a:t>Suçluların çalınan kimlik bilgilerini kullanarak tüm çevrimiçi hesaplarınıza erişmesini önler</a:t>
            </a:r>
            <a:endParaRPr lang="en-US" dirty="0"/>
          </a:p>
          <a:p>
            <a:r>
              <a:rPr lang="tr-TR" dirty="0"/>
              <a:t>Şifreleri hatırlamaya yardımcı olması için şifre yöneticilerini kullanın</a:t>
            </a:r>
            <a:endParaRPr lang="en-US" dirty="0"/>
          </a:p>
          <a:p>
            <a:r>
              <a:rPr lang="tr-TR" dirty="0"/>
              <a:t>İyi bir şifre seçmek için ipuçları</a:t>
            </a:r>
            <a:r>
              <a:rPr lang="en-US" dirty="0"/>
              <a:t>:</a:t>
            </a:r>
          </a:p>
          <a:p>
            <a:pPr lvl="1"/>
            <a:r>
              <a:rPr lang="tr-TR" dirty="0"/>
              <a:t>Sözlük </a:t>
            </a:r>
            <a:r>
              <a:rPr lang="en-US" dirty="0"/>
              <a:t>kelimelerini </a:t>
            </a:r>
            <a:r>
              <a:rPr lang="tr-TR" dirty="0"/>
              <a:t>veya adlarını hiçbir dilde kullanmayın</a:t>
            </a:r>
            <a:endParaRPr lang="en-US" dirty="0"/>
          </a:p>
          <a:p>
            <a:pPr lvl="1"/>
            <a:r>
              <a:rPr lang="tr-TR" dirty="0"/>
              <a:t>Sözlük kelimelerinin ortak yazım hatalarını kullanmayın</a:t>
            </a:r>
            <a:endParaRPr lang="en-US" dirty="0"/>
          </a:p>
          <a:p>
            <a:pPr lvl="1"/>
            <a:r>
              <a:rPr lang="tr-TR" dirty="0"/>
              <a:t>Bilgisayar adları veya hesap adları kullanmayın</a:t>
            </a:r>
            <a:endParaRPr lang="en-US" dirty="0"/>
          </a:p>
          <a:p>
            <a:pPr lvl="1"/>
            <a:r>
              <a:rPr lang="tr-TR" dirty="0"/>
              <a:t>Mümkünse</a:t>
            </a:r>
            <a:r>
              <a:rPr lang="en-US" dirty="0"/>
              <a:t>  </a:t>
            </a:r>
            <a:r>
              <a:rPr lang="en-US" b="1" dirty="0"/>
              <a:t>! @ # $ % ^ &amp; * ( ) </a:t>
            </a:r>
            <a:r>
              <a:rPr lang="en-US" dirty="0"/>
              <a:t>gibi özel karakterler kullanın</a:t>
            </a:r>
            <a:endParaRPr lang="en-US" b="1" dirty="0"/>
          </a:p>
          <a:p>
            <a:pPr lvl="1"/>
            <a:r>
              <a:rPr lang="tr-TR" dirty="0"/>
              <a:t>On veya daha fazla karakterden oluşan bir şifre kullanın</a:t>
            </a:r>
            <a:endParaRPr lang="en-US" dirty="0"/>
          </a:p>
        </p:txBody>
      </p:sp>
      <p:pic>
        <p:nvPicPr>
          <p:cNvPr id="6" name="Picture 5">
            <a:extLst>
              <a:ext uri="{FF2B5EF4-FFF2-40B4-BE49-F238E27FC236}">
                <a16:creationId xmlns:a16="http://schemas.microsoft.com/office/drawing/2014/main" id="{4B586D62-D820-490C-BE47-A56822F3663C}"/>
              </a:ext>
            </a:extLst>
          </p:cNvPr>
          <p:cNvPicPr>
            <a:picLocks noChangeAspect="1"/>
          </p:cNvPicPr>
          <p:nvPr/>
        </p:nvPicPr>
        <p:blipFill>
          <a:blip r:embed="rId3"/>
          <a:stretch>
            <a:fillRect/>
          </a:stretch>
        </p:blipFill>
        <p:spPr>
          <a:xfrm>
            <a:off x="2398690" y="3411748"/>
            <a:ext cx="3982171" cy="1043654"/>
          </a:xfrm>
          <a:prstGeom prst="rect">
            <a:avLst/>
          </a:prstGeom>
        </p:spPr>
      </p:pic>
      <p:sp>
        <p:nvSpPr>
          <p:cNvPr id="2" name="TextBox 1">
            <a:extLst>
              <a:ext uri="{FF2B5EF4-FFF2-40B4-BE49-F238E27FC236}">
                <a16:creationId xmlns:a16="http://schemas.microsoft.com/office/drawing/2014/main" id="{032A8D3D-4EF6-F847-AFB0-AD4D27D92AC8}"/>
              </a:ext>
            </a:extLst>
          </p:cNvPr>
          <p:cNvSpPr txBox="1"/>
          <p:nvPr/>
        </p:nvSpPr>
        <p:spPr>
          <a:xfrm>
            <a:off x="1758287" y="4455402"/>
            <a:ext cx="5262979" cy="369332"/>
          </a:xfrm>
          <a:prstGeom prst="rect">
            <a:avLst/>
          </a:prstGeom>
          <a:noFill/>
        </p:spPr>
        <p:txBody>
          <a:bodyPr wrap="none" rtlCol="0">
            <a:spAutoFit/>
          </a:bodyPr>
          <a:lstStyle/>
          <a:p>
            <a:r>
              <a:rPr lang="en-US" dirty="0">
                <a:hlinkClick r:id="rId4"/>
              </a:rPr>
              <a:t>http://password-checker.online-domain-tools.com/</a:t>
            </a:r>
            <a:endParaRPr lang="en-TR" dirty="0"/>
          </a:p>
        </p:txBody>
      </p:sp>
    </p:spTree>
    <p:extLst>
      <p:ext uri="{BB962C8B-B14F-4D97-AF65-F5344CB8AC3E}">
        <p14:creationId xmlns:p14="http://schemas.microsoft.com/office/powerpoint/2010/main" val="50927357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Cihazlarınızı ve Ağınızı Koruma</a:t>
            </a:r>
            <a:br>
              <a:rPr lang="en-US" altLang="en-US" sz="1600" dirty="0"/>
            </a:br>
            <a:r>
              <a:rPr lang="tr-TR" dirty="0"/>
              <a:t>Parola yerine </a:t>
            </a:r>
            <a:r>
              <a:rPr lang="en-US" dirty="0" err="1"/>
              <a:t>Çoklu</a:t>
            </a:r>
            <a:r>
              <a:rPr lang="en-US" dirty="0"/>
              <a:t> </a:t>
            </a:r>
            <a:r>
              <a:rPr lang="en-US" dirty="0" err="1"/>
              <a:t>Kelime</a:t>
            </a:r>
            <a:r>
              <a:rPr lang="en-US" dirty="0"/>
              <a:t> (Passphrase)</a:t>
            </a:r>
            <a:r>
              <a:rPr lang="tr-TR" dirty="0"/>
              <a:t> Kullan</a:t>
            </a:r>
            <a:r>
              <a:rPr lang="en-US" dirty="0"/>
              <a:t>ın</a:t>
            </a:r>
            <a:endParaRPr lang="en-CA" altLang="en-US" sz="1800" dirty="0">
              <a:solidFill>
                <a:srgbClr val="FF0000"/>
              </a:solidFill>
            </a:endParaRPr>
          </a:p>
        </p:txBody>
      </p:sp>
      <p:sp>
        <p:nvSpPr>
          <p:cNvPr id="3" name="Content Placeholder 2"/>
          <p:cNvSpPr>
            <a:spLocks noGrp="1"/>
          </p:cNvSpPr>
          <p:nvPr>
            <p:ph idx="1"/>
          </p:nvPr>
        </p:nvSpPr>
        <p:spPr>
          <a:xfrm>
            <a:off x="144065" y="798944"/>
            <a:ext cx="8853286" cy="3961624"/>
          </a:xfrm>
        </p:spPr>
        <p:txBody>
          <a:bodyPr>
            <a:normAutofit lnSpcReduction="10000"/>
          </a:bodyPr>
          <a:lstStyle/>
          <a:p>
            <a:r>
              <a:rPr lang="tr-TR" dirty="0"/>
              <a:t>İyi bir </a:t>
            </a:r>
            <a:r>
              <a:rPr lang="en-US" dirty="0" err="1"/>
              <a:t>Çoklu</a:t>
            </a:r>
            <a:r>
              <a:rPr lang="en-US" dirty="0"/>
              <a:t> </a:t>
            </a:r>
            <a:r>
              <a:rPr lang="en-US" dirty="0" err="1"/>
              <a:t>Kelime</a:t>
            </a:r>
            <a:r>
              <a:rPr lang="en-US" dirty="0"/>
              <a:t> </a:t>
            </a:r>
            <a:r>
              <a:rPr lang="en-US" dirty="0" err="1"/>
              <a:t>Parolası</a:t>
            </a:r>
            <a:r>
              <a:rPr lang="en-US" dirty="0"/>
              <a:t> </a:t>
            </a:r>
            <a:r>
              <a:rPr lang="tr-TR" dirty="0"/>
              <a:t>seçmeyle ilgili ipuçları</a:t>
            </a:r>
            <a:r>
              <a:rPr lang="en-US" dirty="0"/>
              <a:t>: </a:t>
            </a:r>
          </a:p>
          <a:p>
            <a:pPr lvl="1"/>
            <a:r>
              <a:rPr lang="tr-TR" dirty="0"/>
              <a:t>Size anlamlı bir ifade seçin</a:t>
            </a:r>
            <a:endParaRPr lang="en-US" dirty="0"/>
          </a:p>
          <a:p>
            <a:pPr lvl="1"/>
            <a:r>
              <a:rPr lang="en-US" b="1" dirty="0"/>
              <a:t>! @ # $ % ^ &amp; * ( )</a:t>
            </a:r>
            <a:r>
              <a:rPr lang="en-US" dirty="0"/>
              <a:t> g</a:t>
            </a:r>
            <a:r>
              <a:rPr lang="tr-TR" dirty="0" err="1"/>
              <a:t>ibi</a:t>
            </a:r>
            <a:r>
              <a:rPr lang="tr-TR" dirty="0"/>
              <a:t> özel karakterler ekleyin</a:t>
            </a:r>
            <a:endParaRPr lang="en-US" dirty="0"/>
          </a:p>
          <a:p>
            <a:pPr lvl="1"/>
            <a:r>
              <a:rPr lang="tr-TR" dirty="0"/>
              <a:t>Ne kadar uzunsa o kadar iyi</a:t>
            </a:r>
            <a:endParaRPr lang="en-US" dirty="0"/>
          </a:p>
          <a:p>
            <a:pPr lvl="1"/>
            <a:r>
              <a:rPr lang="tr-TR" dirty="0"/>
              <a:t>Yaygın veya ünlü ifadelerden kaçının, örneğin</a:t>
            </a:r>
            <a:r>
              <a:rPr lang="en-US" dirty="0"/>
              <a:t>:</a:t>
            </a:r>
            <a:r>
              <a:rPr lang="tr-TR" dirty="0"/>
              <a:t> popüler bir şarkının sözleri</a:t>
            </a:r>
            <a:endParaRPr lang="en-US" dirty="0"/>
          </a:p>
          <a:p>
            <a:r>
              <a:rPr lang="tr-TR" dirty="0"/>
              <a:t>Yeni NIST yönergelerinin özeti</a:t>
            </a:r>
            <a:r>
              <a:rPr lang="en-US" dirty="0"/>
              <a:t>: </a:t>
            </a:r>
          </a:p>
          <a:p>
            <a:pPr lvl="1"/>
            <a:r>
              <a:rPr lang="tr-TR" dirty="0"/>
              <a:t>Minimum 8 karakter uzunluğunda, ancak 64 karakterden fazla olmamalıdır</a:t>
            </a:r>
            <a:endParaRPr lang="en-US" dirty="0"/>
          </a:p>
          <a:p>
            <a:pPr lvl="1"/>
            <a:r>
              <a:rPr lang="en-US" dirty="0" err="1"/>
              <a:t>Parolanız</a:t>
            </a:r>
            <a:r>
              <a:rPr lang="tr-TR" dirty="0"/>
              <a:t> abc123 gibi yaygın, kolayca tahmin edilen </a:t>
            </a:r>
            <a:r>
              <a:rPr lang="en-US" dirty="0" err="1"/>
              <a:t>harflerden</a:t>
            </a:r>
            <a:r>
              <a:rPr lang="en-US" dirty="0"/>
              <a:t> </a:t>
            </a:r>
            <a:r>
              <a:rPr lang="en-US" dirty="0" err="1"/>
              <a:t>oluşmamalıdır</a:t>
            </a:r>
            <a:endParaRPr lang="en-US" dirty="0"/>
          </a:p>
          <a:p>
            <a:pPr lvl="1"/>
            <a:r>
              <a:rPr lang="tr-TR" dirty="0"/>
              <a:t>Küçük harf ve büyük harf ve sayı eklemek gibi kompozisyon kuralları yoktur </a:t>
            </a:r>
            <a:endParaRPr lang="en-US" dirty="0"/>
          </a:p>
          <a:p>
            <a:pPr lvl="1"/>
            <a:r>
              <a:rPr lang="tr-TR" dirty="0"/>
              <a:t>Paylaşılan gizli sorulardan bilgi, pazarlama verileri, işlem geçmişi gibi bilgiye dayalı kimlik doğrulama yok </a:t>
            </a:r>
            <a:endParaRPr lang="en-US" dirty="0"/>
          </a:p>
          <a:p>
            <a:pPr lvl="1"/>
            <a:r>
              <a:rPr lang="tr-TR" dirty="0"/>
              <a:t>Yazarken kullanıcının şifreyi görmesine izin vererek yazma doğruluğunu artırın </a:t>
            </a:r>
            <a:endParaRPr lang="en-US" dirty="0"/>
          </a:p>
          <a:p>
            <a:pPr lvl="1"/>
            <a:r>
              <a:rPr lang="tr-TR" dirty="0"/>
              <a:t>Tüm yazdırma karakterlerine ve boşluklara izin verilir </a:t>
            </a:r>
            <a:endParaRPr lang="en-US" dirty="0"/>
          </a:p>
          <a:p>
            <a:pPr lvl="1"/>
            <a:r>
              <a:rPr lang="tr-TR" dirty="0"/>
              <a:t>Şifre ipucu yok </a:t>
            </a:r>
            <a:endParaRPr lang="en-US" dirty="0"/>
          </a:p>
          <a:p>
            <a:pPr lvl="1"/>
            <a:r>
              <a:rPr lang="en-US" dirty="0"/>
              <a:t>P</a:t>
            </a:r>
            <a:r>
              <a:rPr lang="tr-TR" dirty="0" err="1"/>
              <a:t>eriyodik</a:t>
            </a:r>
            <a:r>
              <a:rPr lang="tr-TR" dirty="0"/>
              <a:t> veya rastgele şifre süresinin dolması</a:t>
            </a:r>
            <a:r>
              <a:rPr lang="en-US" dirty="0"/>
              <a:t> yok</a:t>
            </a:r>
            <a:endParaRPr lang="en-CA" altLang="en-US" dirty="0"/>
          </a:p>
        </p:txBody>
      </p:sp>
      <p:pic>
        <p:nvPicPr>
          <p:cNvPr id="2" name="Picture 1">
            <a:extLst>
              <a:ext uri="{FF2B5EF4-FFF2-40B4-BE49-F238E27FC236}">
                <a16:creationId xmlns:a16="http://schemas.microsoft.com/office/drawing/2014/main" id="{A8E0294E-6C51-429A-9D12-BE2B3F366ADF}"/>
              </a:ext>
            </a:extLst>
          </p:cNvPr>
          <p:cNvPicPr>
            <a:picLocks noChangeAspect="1"/>
          </p:cNvPicPr>
          <p:nvPr/>
        </p:nvPicPr>
        <p:blipFill rotWithShape="1">
          <a:blip r:embed="rId3"/>
          <a:srcRect r="17858"/>
          <a:stretch/>
        </p:blipFill>
        <p:spPr>
          <a:xfrm>
            <a:off x="5081714" y="3979817"/>
            <a:ext cx="3757486" cy="902671"/>
          </a:xfrm>
          <a:prstGeom prst="rect">
            <a:avLst/>
          </a:prstGeom>
        </p:spPr>
      </p:pic>
    </p:spTree>
    <p:extLst>
      <p:ext uri="{BB962C8B-B14F-4D97-AF65-F5344CB8AC3E}">
        <p14:creationId xmlns:p14="http://schemas.microsoft.com/office/powerpoint/2010/main" val="11958670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A2796-DC4C-2548-859E-562BDB29657C}"/>
              </a:ext>
            </a:extLst>
          </p:cNvPr>
          <p:cNvSpPr>
            <a:spLocks noGrp="1"/>
          </p:cNvSpPr>
          <p:nvPr>
            <p:ph idx="1"/>
          </p:nvPr>
        </p:nvSpPr>
        <p:spPr/>
        <p:txBody>
          <a:bodyPr/>
          <a:lstStyle/>
          <a:p>
            <a:endParaRPr lang="en-TR"/>
          </a:p>
        </p:txBody>
      </p:sp>
      <p:sp>
        <p:nvSpPr>
          <p:cNvPr id="3" name="Title 2">
            <a:extLst>
              <a:ext uri="{FF2B5EF4-FFF2-40B4-BE49-F238E27FC236}">
                <a16:creationId xmlns:a16="http://schemas.microsoft.com/office/drawing/2014/main" id="{B04580CD-3590-684E-8C84-6089ACFFE388}"/>
              </a:ext>
            </a:extLst>
          </p:cNvPr>
          <p:cNvSpPr>
            <a:spLocks noGrp="1"/>
          </p:cNvSpPr>
          <p:nvPr>
            <p:ph type="title"/>
          </p:nvPr>
        </p:nvSpPr>
        <p:spPr/>
        <p:txBody>
          <a:bodyPr/>
          <a:lstStyle/>
          <a:p>
            <a:endParaRPr lang="en-TR"/>
          </a:p>
        </p:txBody>
      </p:sp>
      <p:pic>
        <p:nvPicPr>
          <p:cNvPr id="7" name="Picture 6">
            <a:extLst>
              <a:ext uri="{FF2B5EF4-FFF2-40B4-BE49-F238E27FC236}">
                <a16:creationId xmlns:a16="http://schemas.microsoft.com/office/drawing/2014/main" id="{DC3EB106-F719-B041-BFCA-3CFBBE349B8D}"/>
              </a:ext>
            </a:extLst>
          </p:cNvPr>
          <p:cNvPicPr>
            <a:picLocks noChangeAspect="1"/>
          </p:cNvPicPr>
          <p:nvPr/>
        </p:nvPicPr>
        <p:blipFill>
          <a:blip r:embed="rId2"/>
          <a:stretch>
            <a:fillRect/>
          </a:stretch>
        </p:blipFill>
        <p:spPr>
          <a:xfrm>
            <a:off x="0" y="250389"/>
            <a:ext cx="9144000" cy="4352433"/>
          </a:xfrm>
          <a:prstGeom prst="rect">
            <a:avLst/>
          </a:prstGeom>
        </p:spPr>
      </p:pic>
    </p:spTree>
    <p:extLst>
      <p:ext uri="{BB962C8B-B14F-4D97-AF65-F5344CB8AC3E}">
        <p14:creationId xmlns:p14="http://schemas.microsoft.com/office/powerpoint/2010/main" val="32023060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2F8892-563D-EF4C-AF44-2A84155D543D}"/>
              </a:ext>
            </a:extLst>
          </p:cNvPr>
          <p:cNvSpPr>
            <a:spLocks noGrp="1"/>
          </p:cNvSpPr>
          <p:nvPr>
            <p:ph type="title"/>
          </p:nvPr>
        </p:nvSpPr>
        <p:spPr/>
        <p:txBody>
          <a:bodyPr/>
          <a:lstStyle/>
          <a:p>
            <a:r>
              <a:rPr lang="en-TR" dirty="0"/>
              <a:t>KVKK!</a:t>
            </a:r>
          </a:p>
        </p:txBody>
      </p:sp>
      <p:pic>
        <p:nvPicPr>
          <p:cNvPr id="5" name="Picture 4">
            <a:extLst>
              <a:ext uri="{FF2B5EF4-FFF2-40B4-BE49-F238E27FC236}">
                <a16:creationId xmlns:a16="http://schemas.microsoft.com/office/drawing/2014/main" id="{DCF67A21-424F-5E4D-BDF7-E7486E8D37C8}"/>
              </a:ext>
            </a:extLst>
          </p:cNvPr>
          <p:cNvPicPr>
            <a:picLocks noChangeAspect="1"/>
          </p:cNvPicPr>
          <p:nvPr/>
        </p:nvPicPr>
        <p:blipFill>
          <a:blip r:embed="rId2"/>
          <a:stretch>
            <a:fillRect/>
          </a:stretch>
        </p:blipFill>
        <p:spPr>
          <a:xfrm>
            <a:off x="1776069" y="420168"/>
            <a:ext cx="4696650" cy="3742450"/>
          </a:xfrm>
          <a:prstGeom prst="rect">
            <a:avLst/>
          </a:prstGeom>
        </p:spPr>
      </p:pic>
      <p:sp>
        <p:nvSpPr>
          <p:cNvPr id="6" name="TextBox 5">
            <a:extLst>
              <a:ext uri="{FF2B5EF4-FFF2-40B4-BE49-F238E27FC236}">
                <a16:creationId xmlns:a16="http://schemas.microsoft.com/office/drawing/2014/main" id="{11968795-43E4-7440-8EA5-2716C6F0265C}"/>
              </a:ext>
            </a:extLst>
          </p:cNvPr>
          <p:cNvSpPr txBox="1"/>
          <p:nvPr/>
        </p:nvSpPr>
        <p:spPr>
          <a:xfrm>
            <a:off x="780836" y="4224208"/>
            <a:ext cx="7346022" cy="276999"/>
          </a:xfrm>
          <a:prstGeom prst="rect">
            <a:avLst/>
          </a:prstGeom>
          <a:noFill/>
        </p:spPr>
        <p:txBody>
          <a:bodyPr wrap="square" rtlCol="0">
            <a:spAutoFit/>
          </a:bodyPr>
          <a:lstStyle/>
          <a:p>
            <a:r>
              <a:rPr lang="en-US" sz="1200" dirty="0">
                <a:hlinkClick r:id="rId3"/>
              </a:rPr>
              <a:t>https://www.kvkk.gov.tr/Icerik/6723/Uzaktan-Egitim-Platformlari-Hakkinda-Kamuoyu-Duyurusu</a:t>
            </a:r>
            <a:endParaRPr lang="en-TR" sz="1200" dirty="0"/>
          </a:p>
        </p:txBody>
      </p:sp>
    </p:spTree>
    <p:extLst>
      <p:ext uri="{BB962C8B-B14F-4D97-AF65-F5344CB8AC3E}">
        <p14:creationId xmlns:p14="http://schemas.microsoft.com/office/powerpoint/2010/main" val="49283524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C9FB49-9BAF-0242-A33A-8390CECD0E9D}"/>
              </a:ext>
            </a:extLst>
          </p:cNvPr>
          <p:cNvSpPr>
            <a:spLocks noGrp="1"/>
          </p:cNvSpPr>
          <p:nvPr>
            <p:ph idx="1"/>
          </p:nvPr>
        </p:nvSpPr>
        <p:spPr/>
        <p:txBody>
          <a:bodyPr/>
          <a:lstStyle/>
          <a:p>
            <a:endParaRPr lang="en-TR"/>
          </a:p>
        </p:txBody>
      </p:sp>
      <p:sp>
        <p:nvSpPr>
          <p:cNvPr id="3" name="Title 2">
            <a:extLst>
              <a:ext uri="{FF2B5EF4-FFF2-40B4-BE49-F238E27FC236}">
                <a16:creationId xmlns:a16="http://schemas.microsoft.com/office/drawing/2014/main" id="{01EAD7DD-8240-B741-A935-386BC2817634}"/>
              </a:ext>
            </a:extLst>
          </p:cNvPr>
          <p:cNvSpPr>
            <a:spLocks noGrp="1"/>
          </p:cNvSpPr>
          <p:nvPr>
            <p:ph type="title"/>
          </p:nvPr>
        </p:nvSpPr>
        <p:spPr/>
        <p:txBody>
          <a:bodyPr/>
          <a:lstStyle/>
          <a:p>
            <a:endParaRPr lang="en-TR"/>
          </a:p>
        </p:txBody>
      </p:sp>
      <p:pic>
        <p:nvPicPr>
          <p:cNvPr id="7" name="Picture 6">
            <a:extLst>
              <a:ext uri="{FF2B5EF4-FFF2-40B4-BE49-F238E27FC236}">
                <a16:creationId xmlns:a16="http://schemas.microsoft.com/office/drawing/2014/main" id="{29E4DE18-4755-BC41-9188-13C8CEF1B2CF}"/>
              </a:ext>
            </a:extLst>
          </p:cNvPr>
          <p:cNvPicPr>
            <a:picLocks noChangeAspect="1"/>
          </p:cNvPicPr>
          <p:nvPr/>
        </p:nvPicPr>
        <p:blipFill>
          <a:blip r:embed="rId2"/>
          <a:stretch>
            <a:fillRect/>
          </a:stretch>
        </p:blipFill>
        <p:spPr>
          <a:xfrm>
            <a:off x="0" y="277123"/>
            <a:ext cx="9144000" cy="4589253"/>
          </a:xfrm>
          <a:prstGeom prst="rect">
            <a:avLst/>
          </a:prstGeom>
        </p:spPr>
      </p:pic>
    </p:spTree>
    <p:extLst>
      <p:ext uri="{BB962C8B-B14F-4D97-AF65-F5344CB8AC3E}">
        <p14:creationId xmlns:p14="http://schemas.microsoft.com/office/powerpoint/2010/main" val="65971579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A16D53-1ECE-A34A-989B-B0D89EB95755}"/>
              </a:ext>
            </a:extLst>
          </p:cNvPr>
          <p:cNvSpPr>
            <a:spLocks noGrp="1"/>
          </p:cNvSpPr>
          <p:nvPr>
            <p:ph idx="1"/>
          </p:nvPr>
        </p:nvSpPr>
        <p:spPr/>
        <p:txBody>
          <a:bodyPr/>
          <a:lstStyle/>
          <a:p>
            <a:endParaRPr lang="en-TR" dirty="0"/>
          </a:p>
        </p:txBody>
      </p:sp>
      <p:sp>
        <p:nvSpPr>
          <p:cNvPr id="3" name="Title 2">
            <a:extLst>
              <a:ext uri="{FF2B5EF4-FFF2-40B4-BE49-F238E27FC236}">
                <a16:creationId xmlns:a16="http://schemas.microsoft.com/office/drawing/2014/main" id="{607C5768-BBB3-584B-BCF1-4B9B0926FCC0}"/>
              </a:ext>
            </a:extLst>
          </p:cNvPr>
          <p:cNvSpPr>
            <a:spLocks noGrp="1"/>
          </p:cNvSpPr>
          <p:nvPr>
            <p:ph type="title"/>
          </p:nvPr>
        </p:nvSpPr>
        <p:spPr/>
        <p:txBody>
          <a:bodyPr/>
          <a:lstStyle/>
          <a:p>
            <a:endParaRPr lang="en-TR"/>
          </a:p>
        </p:txBody>
      </p:sp>
      <p:pic>
        <p:nvPicPr>
          <p:cNvPr id="5" name="Picture 4">
            <a:extLst>
              <a:ext uri="{FF2B5EF4-FFF2-40B4-BE49-F238E27FC236}">
                <a16:creationId xmlns:a16="http://schemas.microsoft.com/office/drawing/2014/main" id="{8EC28356-63DD-404F-8889-79251E3C8B19}"/>
              </a:ext>
            </a:extLst>
          </p:cNvPr>
          <p:cNvPicPr>
            <a:picLocks noChangeAspect="1"/>
          </p:cNvPicPr>
          <p:nvPr/>
        </p:nvPicPr>
        <p:blipFill>
          <a:blip r:embed="rId2"/>
          <a:stretch>
            <a:fillRect/>
          </a:stretch>
        </p:blipFill>
        <p:spPr>
          <a:xfrm>
            <a:off x="0" y="67832"/>
            <a:ext cx="9144000" cy="5007836"/>
          </a:xfrm>
          <a:prstGeom prst="rect">
            <a:avLst/>
          </a:prstGeom>
        </p:spPr>
      </p:pic>
    </p:spTree>
    <p:extLst>
      <p:ext uri="{BB962C8B-B14F-4D97-AF65-F5344CB8AC3E}">
        <p14:creationId xmlns:p14="http://schemas.microsoft.com/office/powerpoint/2010/main" val="383166780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1B04E4-9475-C74D-80A1-4D5F792523FF}"/>
              </a:ext>
            </a:extLst>
          </p:cNvPr>
          <p:cNvSpPr>
            <a:spLocks noGrp="1"/>
          </p:cNvSpPr>
          <p:nvPr>
            <p:ph idx="1"/>
          </p:nvPr>
        </p:nvSpPr>
        <p:spPr/>
        <p:txBody>
          <a:bodyPr/>
          <a:lstStyle/>
          <a:p>
            <a:pPr marL="0" indent="0">
              <a:buNone/>
            </a:pPr>
            <a:endParaRPr lang="en-TR" dirty="0"/>
          </a:p>
        </p:txBody>
      </p:sp>
      <p:sp>
        <p:nvSpPr>
          <p:cNvPr id="3" name="Title 2">
            <a:extLst>
              <a:ext uri="{FF2B5EF4-FFF2-40B4-BE49-F238E27FC236}">
                <a16:creationId xmlns:a16="http://schemas.microsoft.com/office/drawing/2014/main" id="{F575E128-E992-AD4F-BDA6-7B641E908FFE}"/>
              </a:ext>
            </a:extLst>
          </p:cNvPr>
          <p:cNvSpPr>
            <a:spLocks noGrp="1"/>
          </p:cNvSpPr>
          <p:nvPr>
            <p:ph type="title"/>
          </p:nvPr>
        </p:nvSpPr>
        <p:spPr/>
        <p:txBody>
          <a:bodyPr/>
          <a:lstStyle/>
          <a:p>
            <a:r>
              <a:rPr lang="en-TR" dirty="0"/>
              <a:t>Parolar….</a:t>
            </a:r>
          </a:p>
        </p:txBody>
      </p:sp>
      <p:pic>
        <p:nvPicPr>
          <p:cNvPr id="5" name="Picture 4">
            <a:extLst>
              <a:ext uri="{FF2B5EF4-FFF2-40B4-BE49-F238E27FC236}">
                <a16:creationId xmlns:a16="http://schemas.microsoft.com/office/drawing/2014/main" id="{038E0EF1-3ABD-A644-98D9-FD2D22120462}"/>
              </a:ext>
            </a:extLst>
          </p:cNvPr>
          <p:cNvPicPr>
            <a:picLocks noChangeAspect="1"/>
          </p:cNvPicPr>
          <p:nvPr/>
        </p:nvPicPr>
        <p:blipFill>
          <a:blip r:embed="rId2"/>
          <a:stretch>
            <a:fillRect/>
          </a:stretch>
        </p:blipFill>
        <p:spPr>
          <a:xfrm>
            <a:off x="562268" y="1096360"/>
            <a:ext cx="7379656" cy="3789195"/>
          </a:xfrm>
          <a:prstGeom prst="rect">
            <a:avLst/>
          </a:prstGeom>
        </p:spPr>
      </p:pic>
    </p:spTree>
    <p:extLst>
      <p:ext uri="{BB962C8B-B14F-4D97-AF65-F5344CB8AC3E}">
        <p14:creationId xmlns:p14="http://schemas.microsoft.com/office/powerpoint/2010/main" val="385989173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34" y="124332"/>
            <a:ext cx="9144000" cy="757551"/>
          </a:xfrm>
        </p:spPr>
        <p:txBody>
          <a:bodyPr/>
          <a:lstStyle/>
          <a:p>
            <a:r>
              <a:rPr lang="tr-TR" sz="1600" dirty="0"/>
              <a:t>Cihazlarınızı ve Ağınızı Koruma</a:t>
            </a:r>
            <a:br>
              <a:rPr lang="en-US" dirty="0"/>
            </a:br>
            <a:r>
              <a:rPr lang="en-US" dirty="0"/>
              <a:t>Lab – </a:t>
            </a:r>
            <a:r>
              <a:rPr lang="tr-TR" dirty="0"/>
              <a:t>Güçlü Parolalar Oluşturun ve Saklayın</a:t>
            </a:r>
            <a:endParaRPr lang="en-US" dirty="0"/>
          </a:p>
        </p:txBody>
      </p:sp>
      <p:pic>
        <p:nvPicPr>
          <p:cNvPr id="2" name="Picture 1">
            <a:extLst>
              <a:ext uri="{FF2B5EF4-FFF2-40B4-BE49-F238E27FC236}">
                <a16:creationId xmlns:a16="http://schemas.microsoft.com/office/drawing/2014/main" id="{9FCBF554-A748-449B-BB2C-36D43B1EB676}"/>
              </a:ext>
            </a:extLst>
          </p:cNvPr>
          <p:cNvPicPr>
            <a:picLocks noChangeAspect="1"/>
          </p:cNvPicPr>
          <p:nvPr/>
        </p:nvPicPr>
        <p:blipFill>
          <a:blip r:embed="rId3"/>
          <a:stretch>
            <a:fillRect/>
          </a:stretch>
        </p:blipFill>
        <p:spPr>
          <a:xfrm>
            <a:off x="1866297" y="881883"/>
            <a:ext cx="5512073" cy="3829647"/>
          </a:xfrm>
          <a:prstGeom prst="rect">
            <a:avLst/>
          </a:prstGeom>
          <a:ln w="3175">
            <a:solidFill>
              <a:srgbClr val="000000"/>
            </a:solidFill>
          </a:ln>
        </p:spPr>
      </p:pic>
    </p:spTree>
    <p:extLst>
      <p:ext uri="{BB962C8B-B14F-4D97-AF65-F5344CB8AC3E}">
        <p14:creationId xmlns:p14="http://schemas.microsoft.com/office/powerpoint/2010/main" val="322725336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Veri bakımı</a:t>
            </a:r>
            <a:br>
              <a:rPr lang="en-US" altLang="en-US" sz="1600" dirty="0"/>
            </a:br>
            <a:r>
              <a:rPr lang="tr-TR" dirty="0"/>
              <a:t>Verilerinizi Şifreleyin</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dirty="0"/>
              <a:t>Şifrelenmiş veriler yalnızca gizli anahtar veya parola ile okunabilir</a:t>
            </a:r>
            <a:endParaRPr lang="en-US" dirty="0"/>
          </a:p>
          <a:p>
            <a:r>
              <a:rPr lang="tr-TR" dirty="0"/>
              <a:t>Yetkisiz kullanıcıların içeriği okumasını ön</a:t>
            </a:r>
            <a:r>
              <a:rPr lang="en-US" dirty="0" err="1"/>
              <a:t>leyin</a:t>
            </a:r>
            <a:endParaRPr lang="en-US" dirty="0"/>
          </a:p>
          <a:p>
            <a:r>
              <a:rPr lang="tr-TR" dirty="0"/>
              <a:t>Şifreleme</a:t>
            </a:r>
            <a:r>
              <a:rPr lang="en-US" dirty="0"/>
              <a:t> (encryption) </a:t>
            </a:r>
            <a:r>
              <a:rPr lang="tr-TR" dirty="0"/>
              <a:t>nedir?</a:t>
            </a:r>
            <a:endParaRPr lang="en-US" dirty="0"/>
          </a:p>
          <a:p>
            <a:pPr lvl="1"/>
            <a:r>
              <a:rPr lang="tr-TR" dirty="0"/>
              <a:t>bilgileri yetkisiz bir tarafın okuyamayacağı bir forma dönüştürme işlemi</a:t>
            </a:r>
            <a:endParaRPr lang="en-CA" altLang="en-US" dirty="0"/>
          </a:p>
        </p:txBody>
      </p:sp>
      <p:pic>
        <p:nvPicPr>
          <p:cNvPr id="5" name="Picture 4">
            <a:extLst>
              <a:ext uri="{FF2B5EF4-FFF2-40B4-BE49-F238E27FC236}">
                <a16:creationId xmlns:a16="http://schemas.microsoft.com/office/drawing/2014/main" id="{DB90EC8D-3CF4-4089-B610-60D060EF7127}"/>
              </a:ext>
            </a:extLst>
          </p:cNvPr>
          <p:cNvPicPr>
            <a:picLocks noChangeAspect="1"/>
          </p:cNvPicPr>
          <p:nvPr/>
        </p:nvPicPr>
        <p:blipFill>
          <a:blip r:embed="rId3"/>
          <a:stretch>
            <a:fillRect/>
          </a:stretch>
        </p:blipFill>
        <p:spPr>
          <a:xfrm>
            <a:off x="2604051" y="2314249"/>
            <a:ext cx="4103569" cy="2350226"/>
          </a:xfrm>
          <a:prstGeom prst="rect">
            <a:avLst/>
          </a:prstGeom>
        </p:spPr>
      </p:pic>
    </p:spTree>
    <p:extLst>
      <p:ext uri="{BB962C8B-B14F-4D97-AF65-F5344CB8AC3E}">
        <p14:creationId xmlns:p14="http://schemas.microsoft.com/office/powerpoint/2010/main" val="212820387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Veri bakımı</a:t>
            </a:r>
            <a:br>
              <a:rPr lang="en-US" altLang="en-US" sz="1600" dirty="0"/>
            </a:br>
            <a:r>
              <a:rPr lang="tr-TR" dirty="0"/>
              <a:t>Verilerinizi Yedekleyin</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dirty="0"/>
              <a:t>Yeri doldurulamaz verilerin kaybını önle</a:t>
            </a:r>
            <a:r>
              <a:rPr lang="en-US" dirty="0"/>
              <a:t>r</a:t>
            </a:r>
          </a:p>
          <a:p>
            <a:r>
              <a:rPr lang="tr-TR" dirty="0"/>
              <a:t>Veriler için ek depolama alanı ihtiyacı</a:t>
            </a:r>
            <a:r>
              <a:rPr lang="en-US" dirty="0"/>
              <a:t> </a:t>
            </a:r>
            <a:r>
              <a:rPr lang="en-US" dirty="0" err="1"/>
              <a:t>oluşur</a:t>
            </a:r>
            <a:endParaRPr lang="en-US" dirty="0"/>
          </a:p>
          <a:p>
            <a:r>
              <a:rPr lang="tr-TR" dirty="0"/>
              <a:t>Verileri yedekleme konumuna düzenli ve otomatik olarak kopyalayın</a:t>
            </a:r>
            <a:endParaRPr lang="en-US" dirty="0"/>
          </a:p>
          <a:p>
            <a:r>
              <a:rPr lang="tr-TR" dirty="0"/>
              <a:t>Yerel Yedekleme</a:t>
            </a:r>
            <a:endParaRPr lang="en-US" dirty="0"/>
          </a:p>
          <a:p>
            <a:pPr lvl="1"/>
            <a:r>
              <a:rPr lang="tr-TR" dirty="0"/>
              <a:t>NAS, harici sabit sürücü, CD'ler / DVD'ler, parmak sürücüleri</a:t>
            </a:r>
            <a:r>
              <a:rPr lang="en-US" dirty="0"/>
              <a:t> (USB)</a:t>
            </a:r>
            <a:r>
              <a:rPr lang="tr-TR" dirty="0"/>
              <a:t> veya kasetler</a:t>
            </a:r>
            <a:endParaRPr lang="en-US" dirty="0"/>
          </a:p>
          <a:p>
            <a:pPr lvl="1"/>
            <a:r>
              <a:rPr lang="tr-TR" dirty="0"/>
              <a:t>Tam kontrol </a:t>
            </a:r>
            <a:r>
              <a:rPr lang="en-US" dirty="0" err="1"/>
              <a:t>sağlar</a:t>
            </a:r>
            <a:r>
              <a:rPr lang="en-US" dirty="0"/>
              <a:t>, </a:t>
            </a:r>
            <a:r>
              <a:rPr lang="tr-TR" dirty="0"/>
              <a:t>maliyet ve bakım</a:t>
            </a:r>
            <a:r>
              <a:rPr lang="en-US" dirty="0"/>
              <a:t> </a:t>
            </a:r>
            <a:r>
              <a:rPr lang="en-US" dirty="0" err="1"/>
              <a:t>sorumlusu</a:t>
            </a:r>
            <a:r>
              <a:rPr lang="en-US" dirty="0"/>
              <a:t> </a:t>
            </a:r>
            <a:r>
              <a:rPr lang="en-US" dirty="0" err="1"/>
              <a:t>siz</a:t>
            </a:r>
            <a:r>
              <a:rPr lang="en-US" dirty="0"/>
              <a:t> </a:t>
            </a:r>
            <a:r>
              <a:rPr lang="en-US" dirty="0" err="1"/>
              <a:t>olursunuz</a:t>
            </a:r>
            <a:endParaRPr lang="en-US" altLang="en-US" dirty="0"/>
          </a:p>
          <a:p>
            <a:r>
              <a:rPr lang="tr-TR" dirty="0"/>
              <a:t>AWS gibi Bulut Depolama Hizmeti</a:t>
            </a:r>
            <a:endParaRPr lang="en-US" altLang="en-US" dirty="0"/>
          </a:p>
          <a:p>
            <a:pPr lvl="1"/>
            <a:r>
              <a:rPr lang="tr-TR" dirty="0"/>
              <a:t>Hesabınıza erişiminiz olduğu sürece yedeklemeye erişim</a:t>
            </a:r>
            <a:endParaRPr lang="en-US" altLang="en-US" dirty="0"/>
          </a:p>
          <a:p>
            <a:pPr lvl="1"/>
            <a:r>
              <a:rPr lang="tr-TR" dirty="0"/>
              <a:t>yedeklenen veriler için daha seçici </a:t>
            </a:r>
            <a:r>
              <a:rPr lang="en-US" dirty="0" err="1"/>
              <a:t>olunması</a:t>
            </a:r>
            <a:r>
              <a:rPr lang="tr-TR" dirty="0"/>
              <a:t> gerekebilir</a:t>
            </a:r>
            <a:endParaRPr lang="en-CA" altLang="en-US" dirty="0"/>
          </a:p>
        </p:txBody>
      </p:sp>
      <p:pic>
        <p:nvPicPr>
          <p:cNvPr id="5" name="Picture 4">
            <a:extLst>
              <a:ext uri="{FF2B5EF4-FFF2-40B4-BE49-F238E27FC236}">
                <a16:creationId xmlns:a16="http://schemas.microsoft.com/office/drawing/2014/main" id="{95AF98A9-B309-41C0-98A3-B25A566A68A6}"/>
              </a:ext>
            </a:extLst>
          </p:cNvPr>
          <p:cNvPicPr>
            <a:picLocks noChangeAspect="1"/>
          </p:cNvPicPr>
          <p:nvPr/>
        </p:nvPicPr>
        <p:blipFill>
          <a:blip r:embed="rId3"/>
          <a:stretch>
            <a:fillRect/>
          </a:stretch>
        </p:blipFill>
        <p:spPr>
          <a:xfrm>
            <a:off x="6159524" y="757904"/>
            <a:ext cx="2299606" cy="1597181"/>
          </a:xfrm>
          <a:prstGeom prst="rect">
            <a:avLst/>
          </a:prstGeom>
        </p:spPr>
      </p:pic>
      <p:pic>
        <p:nvPicPr>
          <p:cNvPr id="6" name="Picture 5">
            <a:extLst>
              <a:ext uri="{FF2B5EF4-FFF2-40B4-BE49-F238E27FC236}">
                <a16:creationId xmlns:a16="http://schemas.microsoft.com/office/drawing/2014/main" id="{C68594E9-B87A-4754-A94D-074CC2A903BE}"/>
              </a:ext>
            </a:extLst>
          </p:cNvPr>
          <p:cNvPicPr>
            <a:picLocks noChangeAspect="1"/>
          </p:cNvPicPr>
          <p:nvPr/>
        </p:nvPicPr>
        <p:blipFill>
          <a:blip r:embed="rId4"/>
          <a:stretch>
            <a:fillRect/>
          </a:stretch>
        </p:blipFill>
        <p:spPr>
          <a:xfrm>
            <a:off x="6437975" y="2878896"/>
            <a:ext cx="2299606" cy="1748040"/>
          </a:xfrm>
          <a:prstGeom prst="rect">
            <a:avLst/>
          </a:prstGeom>
        </p:spPr>
      </p:pic>
    </p:spTree>
    <p:extLst>
      <p:ext uri="{BB962C8B-B14F-4D97-AF65-F5344CB8AC3E}">
        <p14:creationId xmlns:p14="http://schemas.microsoft.com/office/powerpoint/2010/main" val="76110967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34" y="124332"/>
            <a:ext cx="9144000" cy="757551"/>
          </a:xfrm>
        </p:spPr>
        <p:txBody>
          <a:bodyPr/>
          <a:lstStyle/>
          <a:p>
            <a:r>
              <a:rPr lang="tr-TR" sz="1600" dirty="0"/>
              <a:t>Veri bakımı</a:t>
            </a:r>
            <a:br>
              <a:rPr lang="en-US" sz="1600" dirty="0"/>
            </a:br>
            <a:r>
              <a:rPr lang="en-US" dirty="0"/>
              <a:t>Lab – </a:t>
            </a:r>
            <a:r>
              <a:rPr lang="tr-TR" dirty="0"/>
              <a:t>Verileri Harici Depolama Alanına Yedekleyin</a:t>
            </a:r>
            <a:endParaRPr lang="en-US" dirty="0"/>
          </a:p>
        </p:txBody>
      </p:sp>
      <p:pic>
        <p:nvPicPr>
          <p:cNvPr id="4" name="Picture 3">
            <a:extLst>
              <a:ext uri="{FF2B5EF4-FFF2-40B4-BE49-F238E27FC236}">
                <a16:creationId xmlns:a16="http://schemas.microsoft.com/office/drawing/2014/main" id="{2209586B-637A-4BBC-BF03-706BE5A40C8E}"/>
              </a:ext>
            </a:extLst>
          </p:cNvPr>
          <p:cNvPicPr>
            <a:picLocks noChangeAspect="1"/>
          </p:cNvPicPr>
          <p:nvPr/>
        </p:nvPicPr>
        <p:blipFill>
          <a:blip r:embed="rId3"/>
          <a:stretch>
            <a:fillRect/>
          </a:stretch>
        </p:blipFill>
        <p:spPr>
          <a:xfrm>
            <a:off x="1900235" y="881883"/>
            <a:ext cx="5343530" cy="3814041"/>
          </a:xfrm>
          <a:prstGeom prst="rect">
            <a:avLst/>
          </a:prstGeom>
          <a:ln w="3175">
            <a:solidFill>
              <a:srgbClr val="000000"/>
            </a:solidFill>
          </a:ln>
        </p:spPr>
      </p:pic>
    </p:spTree>
    <p:extLst>
      <p:ext uri="{BB962C8B-B14F-4D97-AF65-F5344CB8AC3E}">
        <p14:creationId xmlns:p14="http://schemas.microsoft.com/office/powerpoint/2010/main" val="366856746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Veri bakımı</a:t>
            </a:r>
            <a:br>
              <a:rPr lang="en-US" altLang="en-US" sz="1600" dirty="0"/>
            </a:br>
            <a:r>
              <a:rPr lang="tr-TR" dirty="0"/>
              <a:t>Verilerinizi Kalıcı Olarak Silme</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dirty="0"/>
              <a:t>Kalıcı olarak silmek için mevcut araçları kullanın: Örneğin, </a:t>
            </a:r>
            <a:r>
              <a:rPr lang="en-US" b="1" dirty="0" err="1"/>
              <a:t>SDelete</a:t>
            </a:r>
            <a:r>
              <a:rPr lang="en-US" b="1" dirty="0"/>
              <a:t> </a:t>
            </a:r>
            <a:r>
              <a:rPr lang="tr-TR" dirty="0"/>
              <a:t>ve </a:t>
            </a:r>
            <a:r>
              <a:rPr lang="tr-TR" b="1" dirty="0"/>
              <a:t>Çöp Kutusunu Boşalt</a:t>
            </a:r>
            <a:endParaRPr lang="en-US" b="1" dirty="0"/>
          </a:p>
          <a:p>
            <a:r>
              <a:rPr lang="tr-TR" dirty="0"/>
              <a:t>Verilerin kurtarılamaz olduğundan emin olmak için depolama cihazını imha edin</a:t>
            </a:r>
            <a:endParaRPr lang="en-US" dirty="0"/>
          </a:p>
          <a:p>
            <a:r>
              <a:rPr lang="tr-TR" dirty="0"/>
              <a:t>Çevrimiçi sürümleri sil</a:t>
            </a:r>
            <a:r>
              <a:rPr lang="en-US" dirty="0"/>
              <a:t>in</a:t>
            </a:r>
            <a:endParaRPr lang="en-CA" altLang="en-US" dirty="0"/>
          </a:p>
        </p:txBody>
      </p:sp>
      <p:pic>
        <p:nvPicPr>
          <p:cNvPr id="4" name="Picture 3">
            <a:extLst>
              <a:ext uri="{FF2B5EF4-FFF2-40B4-BE49-F238E27FC236}">
                <a16:creationId xmlns:a16="http://schemas.microsoft.com/office/drawing/2014/main" id="{E0D45C68-789D-4844-96BD-C41DE72E43BF}"/>
              </a:ext>
            </a:extLst>
          </p:cNvPr>
          <p:cNvPicPr>
            <a:picLocks noChangeAspect="1"/>
          </p:cNvPicPr>
          <p:nvPr/>
        </p:nvPicPr>
        <p:blipFill>
          <a:blip r:embed="rId3"/>
          <a:stretch>
            <a:fillRect/>
          </a:stretch>
        </p:blipFill>
        <p:spPr>
          <a:xfrm>
            <a:off x="5476126" y="2507308"/>
            <a:ext cx="3402002" cy="2295002"/>
          </a:xfrm>
          <a:prstGeom prst="rect">
            <a:avLst/>
          </a:prstGeom>
        </p:spPr>
      </p:pic>
      <p:sp>
        <p:nvSpPr>
          <p:cNvPr id="2" name="Rectangle 1">
            <a:extLst>
              <a:ext uri="{FF2B5EF4-FFF2-40B4-BE49-F238E27FC236}">
                <a16:creationId xmlns:a16="http://schemas.microsoft.com/office/drawing/2014/main" id="{F0494561-98AB-8742-9D6E-C6A979C12EA2}"/>
              </a:ext>
            </a:extLst>
          </p:cNvPr>
          <p:cNvSpPr/>
          <p:nvPr/>
        </p:nvSpPr>
        <p:spPr>
          <a:xfrm>
            <a:off x="144065" y="1986023"/>
            <a:ext cx="8035647" cy="369332"/>
          </a:xfrm>
          <a:prstGeom prst="rect">
            <a:avLst/>
          </a:prstGeom>
        </p:spPr>
        <p:txBody>
          <a:bodyPr wrap="square">
            <a:spAutoFit/>
          </a:bodyPr>
          <a:lstStyle/>
          <a:p>
            <a:r>
              <a:rPr lang="en-US" dirty="0">
                <a:hlinkClick r:id="rId4"/>
              </a:rPr>
              <a:t>https://www.lifewire.com/free-file-shredder-software-programs-2619149</a:t>
            </a:r>
            <a:endParaRPr lang="en-TR" dirty="0"/>
          </a:p>
        </p:txBody>
      </p:sp>
      <p:pic>
        <p:nvPicPr>
          <p:cNvPr id="6" name="Picture 5">
            <a:extLst>
              <a:ext uri="{FF2B5EF4-FFF2-40B4-BE49-F238E27FC236}">
                <a16:creationId xmlns:a16="http://schemas.microsoft.com/office/drawing/2014/main" id="{3A731C11-B598-F947-9581-49AFD63FB735}"/>
              </a:ext>
            </a:extLst>
          </p:cNvPr>
          <p:cNvPicPr>
            <a:picLocks noChangeAspect="1"/>
          </p:cNvPicPr>
          <p:nvPr/>
        </p:nvPicPr>
        <p:blipFill>
          <a:blip r:embed="rId5"/>
          <a:stretch>
            <a:fillRect/>
          </a:stretch>
        </p:blipFill>
        <p:spPr>
          <a:xfrm>
            <a:off x="893852" y="2429513"/>
            <a:ext cx="3678148" cy="2450592"/>
          </a:xfrm>
          <a:prstGeom prst="rect">
            <a:avLst/>
          </a:prstGeom>
        </p:spPr>
      </p:pic>
    </p:spTree>
    <p:extLst>
      <p:ext uri="{BB962C8B-B14F-4D97-AF65-F5344CB8AC3E}">
        <p14:creationId xmlns:p14="http://schemas.microsoft.com/office/powerpoint/2010/main" val="97883417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34" y="124332"/>
            <a:ext cx="9144000" cy="757551"/>
          </a:xfrm>
        </p:spPr>
        <p:txBody>
          <a:bodyPr/>
          <a:lstStyle/>
          <a:p>
            <a:r>
              <a:rPr lang="tr-TR" sz="1600" dirty="0"/>
              <a:t>Veri bakımı</a:t>
            </a:r>
            <a:br>
              <a:rPr lang="en-US" sz="1600" dirty="0"/>
            </a:br>
            <a:r>
              <a:rPr lang="en-US" dirty="0"/>
              <a:t>Lab – </a:t>
            </a:r>
            <a:r>
              <a:rPr lang="tr-TR" dirty="0"/>
              <a:t>Verilerinizin Sahibi Kim</a:t>
            </a:r>
            <a:endParaRPr lang="en-US" dirty="0"/>
          </a:p>
        </p:txBody>
      </p:sp>
      <p:pic>
        <p:nvPicPr>
          <p:cNvPr id="2" name="Picture 1">
            <a:extLst>
              <a:ext uri="{FF2B5EF4-FFF2-40B4-BE49-F238E27FC236}">
                <a16:creationId xmlns:a16="http://schemas.microsoft.com/office/drawing/2014/main" id="{B1B14702-0E2C-4395-8B9E-1C8D09DD13A6}"/>
              </a:ext>
            </a:extLst>
          </p:cNvPr>
          <p:cNvPicPr>
            <a:picLocks noChangeAspect="1"/>
          </p:cNvPicPr>
          <p:nvPr/>
        </p:nvPicPr>
        <p:blipFill>
          <a:blip r:embed="rId3"/>
          <a:stretch>
            <a:fillRect/>
          </a:stretch>
        </p:blipFill>
        <p:spPr>
          <a:xfrm>
            <a:off x="2017646" y="881883"/>
            <a:ext cx="5108707" cy="3786829"/>
          </a:xfrm>
          <a:prstGeom prst="rect">
            <a:avLst/>
          </a:prstGeom>
          <a:ln w="3175">
            <a:solidFill>
              <a:srgbClr val="000000"/>
            </a:solidFill>
          </a:ln>
        </p:spPr>
      </p:pic>
    </p:spTree>
    <p:extLst>
      <p:ext uri="{BB962C8B-B14F-4D97-AF65-F5344CB8AC3E}">
        <p14:creationId xmlns:p14="http://schemas.microsoft.com/office/powerpoint/2010/main" val="86868445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3.2 </a:t>
            </a:r>
            <a:r>
              <a:rPr lang="tr-TR" dirty="0"/>
              <a:t>Çevrimiçi Gizliliğinizi Koruma</a:t>
            </a:r>
            <a:endParaRPr lang="en-US" dirty="0"/>
          </a:p>
        </p:txBody>
      </p:sp>
    </p:spTree>
    <p:extLst>
      <p:ext uri="{BB962C8B-B14F-4D97-AF65-F5344CB8AC3E}">
        <p14:creationId xmlns:p14="http://schemas.microsoft.com/office/powerpoint/2010/main" val="381555862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89297" indent="0">
              <a:spcBef>
                <a:spcPct val="30000"/>
              </a:spcBef>
              <a:buNone/>
            </a:pPr>
            <a:r>
              <a:rPr lang="tr-TR" dirty="0"/>
              <a:t>Güvenlik açığı !ZAFİYET!</a:t>
            </a:r>
          </a:p>
          <a:p>
            <a:pPr marL="89297" indent="0">
              <a:spcBef>
                <a:spcPct val="30000"/>
              </a:spcBef>
              <a:buNone/>
            </a:pPr>
            <a:r>
              <a:rPr lang="tr-TR" dirty="0"/>
              <a:t>İstismar</a:t>
            </a:r>
            <a:r>
              <a:rPr lang="en-US" dirty="0"/>
              <a:t> (exploit) – Kali-Metasploit</a:t>
            </a:r>
          </a:p>
          <a:p>
            <a:pPr marL="89297" indent="0">
              <a:spcBef>
                <a:spcPct val="30000"/>
              </a:spcBef>
              <a:buNone/>
            </a:pPr>
            <a:r>
              <a:rPr lang="en-US" dirty="0" err="1"/>
              <a:t>Yazılım</a:t>
            </a:r>
            <a:r>
              <a:rPr lang="en-US" dirty="0"/>
              <a:t> – </a:t>
            </a:r>
            <a:r>
              <a:rPr lang="en-US" dirty="0" err="1"/>
              <a:t>Donanım</a:t>
            </a:r>
            <a:r>
              <a:rPr lang="en-US" dirty="0"/>
              <a:t> </a:t>
            </a:r>
            <a:r>
              <a:rPr lang="en-US" dirty="0" err="1"/>
              <a:t>Güvenlik</a:t>
            </a:r>
            <a:r>
              <a:rPr lang="en-US" dirty="0"/>
              <a:t> </a:t>
            </a:r>
            <a:r>
              <a:rPr lang="en-US" dirty="0" err="1"/>
              <a:t>Açıkları</a:t>
            </a:r>
            <a:endParaRPr lang="en-US" dirty="0"/>
          </a:p>
          <a:p>
            <a:pPr marL="89297" indent="0">
              <a:spcBef>
                <a:spcPct val="30000"/>
              </a:spcBef>
              <a:buNone/>
            </a:pPr>
            <a:r>
              <a:rPr lang="tr-TR" dirty="0"/>
              <a:t>Kötü Amaçlı Yazılımın Belirtileri!</a:t>
            </a:r>
          </a:p>
          <a:p>
            <a:pPr marL="89297" indent="0">
              <a:spcBef>
                <a:spcPct val="30000"/>
              </a:spcBef>
              <a:buNone/>
            </a:pPr>
            <a:r>
              <a:rPr lang="tr-TR" dirty="0"/>
              <a:t>Sosyal </a:t>
            </a:r>
            <a:r>
              <a:rPr lang="en-US" dirty="0"/>
              <a:t>M</a:t>
            </a:r>
            <a:r>
              <a:rPr lang="tr-TR" dirty="0" err="1"/>
              <a:t>ühendislik</a:t>
            </a:r>
            <a:r>
              <a:rPr lang="tr-TR" dirty="0"/>
              <a:t> - </a:t>
            </a:r>
            <a:r>
              <a:rPr lang="en-US" dirty="0">
                <a:hlinkClick r:id="rId3"/>
              </a:rPr>
              <a:t>https://bilgiguvende.com/</a:t>
            </a:r>
            <a:r>
              <a:rPr lang="en-US" dirty="0"/>
              <a:t> Bi </a:t>
            </a:r>
            <a:r>
              <a:rPr lang="en-US" dirty="0" err="1"/>
              <a:t>bakın</a:t>
            </a:r>
            <a:r>
              <a:rPr lang="en-US" dirty="0"/>
              <a:t> </a:t>
            </a:r>
            <a:r>
              <a:rPr lang="en-US" dirty="0" err="1"/>
              <a:t>derim</a:t>
            </a:r>
            <a:r>
              <a:rPr lang="en-US" dirty="0"/>
              <a:t>!</a:t>
            </a:r>
          </a:p>
          <a:p>
            <a:pPr marL="89297" indent="0">
              <a:spcBef>
                <a:spcPct val="30000"/>
              </a:spcBef>
              <a:buNone/>
            </a:pPr>
            <a:r>
              <a:rPr lang="tr-TR" b="1" dirty="0"/>
              <a:t>Kaba kuvvet saldırıları</a:t>
            </a:r>
            <a:r>
              <a:rPr lang="en-US" b="1" dirty="0"/>
              <a:t> (Brute-force attacks) ve </a:t>
            </a:r>
            <a:r>
              <a:rPr lang="en-US" b="1" dirty="0" err="1"/>
              <a:t>kullanılan</a:t>
            </a:r>
            <a:r>
              <a:rPr lang="en-US" b="1" dirty="0"/>
              <a:t> </a:t>
            </a:r>
            <a:r>
              <a:rPr lang="en-US" b="1" dirty="0" err="1"/>
              <a:t>araçlar</a:t>
            </a:r>
            <a:r>
              <a:rPr lang="en-US" b="1" dirty="0"/>
              <a:t>!</a:t>
            </a:r>
          </a:p>
          <a:p>
            <a:pPr marL="89297" indent="0">
              <a:spcBef>
                <a:spcPct val="30000"/>
              </a:spcBef>
              <a:buNone/>
            </a:pPr>
            <a:r>
              <a:rPr lang="en-US" b="1" dirty="0"/>
              <a:t>YAZILIMIN GÜNCEL OLSUN!!</a:t>
            </a:r>
            <a:endParaRPr lang="en-US" dirty="0"/>
          </a:p>
          <a:p>
            <a:pPr marL="89297" indent="0">
              <a:spcBef>
                <a:spcPct val="30000"/>
              </a:spcBef>
              <a:buNone/>
            </a:pPr>
            <a:r>
              <a:rPr lang="en-US" b="1" dirty="0"/>
              <a:t>Phishing </a:t>
            </a:r>
            <a:r>
              <a:rPr lang="en-US" dirty="0"/>
              <a:t>(</a:t>
            </a:r>
            <a:r>
              <a:rPr lang="en-US" dirty="0" err="1"/>
              <a:t>Oltalama</a:t>
            </a:r>
            <a:r>
              <a:rPr lang="en-US" dirty="0"/>
              <a:t>) - </a:t>
            </a:r>
            <a:r>
              <a:rPr lang="en-US" b="1" dirty="0"/>
              <a:t>Spear phishing </a:t>
            </a:r>
            <a:r>
              <a:rPr lang="en-US" dirty="0"/>
              <a:t>(</a:t>
            </a:r>
            <a:r>
              <a:rPr lang="en-US" dirty="0" err="1"/>
              <a:t>Hedef</a:t>
            </a:r>
            <a:r>
              <a:rPr lang="en-US" dirty="0"/>
              <a:t> </a:t>
            </a:r>
            <a:r>
              <a:rPr lang="en-US" dirty="0" err="1"/>
              <a:t>Odaklı</a:t>
            </a:r>
            <a:r>
              <a:rPr lang="en-US" dirty="0"/>
              <a:t> </a:t>
            </a:r>
            <a:r>
              <a:rPr lang="en-US" dirty="0" err="1"/>
              <a:t>Oltalama</a:t>
            </a:r>
            <a:r>
              <a:rPr lang="en-US" dirty="0"/>
              <a:t>)</a:t>
            </a:r>
          </a:p>
          <a:p>
            <a:pPr marL="89297" indent="0">
              <a:spcBef>
                <a:spcPct val="30000"/>
              </a:spcBef>
              <a:buNone/>
            </a:pPr>
            <a:endParaRPr lang="en-US" dirty="0"/>
          </a:p>
          <a:p>
            <a:pPr marL="89297" indent="0">
              <a:spcBef>
                <a:spcPct val="30000"/>
              </a:spcBef>
              <a:buNone/>
            </a:pPr>
            <a:endParaRPr lang="en-US" dirty="0">
              <a:hlinkClick r:id="rId4"/>
            </a:endParaRPr>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r>
              <a:rPr lang="en-US" sz="2200" dirty="0"/>
              <a:t>01.04.2020 – </a:t>
            </a:r>
            <a:r>
              <a:rPr lang="en-US" sz="2000" dirty="0" err="1"/>
              <a:t>Bölüm</a:t>
            </a:r>
            <a:r>
              <a:rPr lang="en-US" sz="2000" dirty="0"/>
              <a:t> 1: </a:t>
            </a:r>
            <a:r>
              <a:rPr lang="en-US" sz="2200" dirty="0" err="1"/>
              <a:t>Siber</a:t>
            </a:r>
            <a:r>
              <a:rPr lang="en-US" sz="2200" dirty="0"/>
              <a:t> </a:t>
            </a:r>
            <a:r>
              <a:rPr lang="en-US" sz="2200" dirty="0" err="1"/>
              <a:t>Güvenlik</a:t>
            </a:r>
            <a:r>
              <a:rPr lang="en-US" sz="2200" dirty="0"/>
              <a:t> </a:t>
            </a:r>
            <a:r>
              <a:rPr lang="en-US" sz="2200" dirty="0" err="1"/>
              <a:t>Gereksinimi</a:t>
            </a:r>
            <a:r>
              <a:rPr lang="en-US" sz="2200" dirty="0"/>
              <a:t> </a:t>
            </a:r>
            <a:br>
              <a:rPr lang="en-US" sz="2200" dirty="0"/>
            </a:br>
            <a:r>
              <a:rPr lang="en-US" sz="2200" dirty="0"/>
              <a:t>2.Ders Öğrendiklerimiz! Farkındalıklarımız!</a:t>
            </a:r>
          </a:p>
        </p:txBody>
      </p:sp>
      <p:pic>
        <p:nvPicPr>
          <p:cNvPr id="1026" name="Picture 2" descr="page14image30695296">
            <a:extLst>
              <a:ext uri="{FF2B5EF4-FFF2-40B4-BE49-F238E27FC236}">
                <a16:creationId xmlns:a16="http://schemas.microsoft.com/office/drawing/2014/main" id="{33CD7174-93E3-214D-AF03-C9659C8D8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821" y="1123691"/>
            <a:ext cx="391886" cy="8980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4image30689344">
            <a:extLst>
              <a:ext uri="{FF2B5EF4-FFF2-40B4-BE49-F238E27FC236}">
                <a16:creationId xmlns:a16="http://schemas.microsoft.com/office/drawing/2014/main" id="{A68343DB-5E47-314E-BFF5-3F19BE879E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8821" y="1123691"/>
            <a:ext cx="57150" cy="898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4image30688960">
            <a:extLst>
              <a:ext uri="{FF2B5EF4-FFF2-40B4-BE49-F238E27FC236}">
                <a16:creationId xmlns:a16="http://schemas.microsoft.com/office/drawing/2014/main" id="{A4732C26-6DF4-4B4E-A61C-02CB3D5C20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8821" y="1123691"/>
            <a:ext cx="200025" cy="8980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4image30693760">
            <a:extLst>
              <a:ext uri="{FF2B5EF4-FFF2-40B4-BE49-F238E27FC236}">
                <a16:creationId xmlns:a16="http://schemas.microsoft.com/office/drawing/2014/main" id="{178E7A72-5BD7-3A47-AD1B-EF2D3D0ACE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8821" y="1123691"/>
            <a:ext cx="538843" cy="898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4image30699904">
            <a:extLst>
              <a:ext uri="{FF2B5EF4-FFF2-40B4-BE49-F238E27FC236}">
                <a16:creationId xmlns:a16="http://schemas.microsoft.com/office/drawing/2014/main" id="{4379A109-8C96-6646-B1C6-522BDF5B4B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8821" y="1123691"/>
            <a:ext cx="289832" cy="8980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4image30695104">
            <a:extLst>
              <a:ext uri="{FF2B5EF4-FFF2-40B4-BE49-F238E27FC236}">
                <a16:creationId xmlns:a16="http://schemas.microsoft.com/office/drawing/2014/main" id="{795C7C48-75B3-6C43-835C-61036CC29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8821" y="1123691"/>
            <a:ext cx="257175" cy="898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owasp top 10 ile ilgili gÃ¶rsel sonucu">
            <a:extLst>
              <a:ext uri="{FF2B5EF4-FFF2-40B4-BE49-F238E27FC236}">
                <a16:creationId xmlns:a16="http://schemas.microsoft.com/office/drawing/2014/main" id="{A7F711AA-676E-8F43-8378-61D48B5BCF0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881"/>
          <a:stretch/>
        </p:blipFill>
        <p:spPr bwMode="auto">
          <a:xfrm>
            <a:off x="5803804" y="3075785"/>
            <a:ext cx="2876238" cy="16178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acker wallpaper ile ilgili gÃ¶rsel sonucu">
            <a:extLst>
              <a:ext uri="{FF2B5EF4-FFF2-40B4-BE49-F238E27FC236}">
                <a16:creationId xmlns:a16="http://schemas.microsoft.com/office/drawing/2014/main" id="{DC9109EA-3937-8D43-992B-4A316DF8CE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3804" y="569295"/>
            <a:ext cx="2588616" cy="1617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510AFF-6F5C-0E40-AC8D-6CBF1DEB29D6}"/>
              </a:ext>
            </a:extLst>
          </p:cNvPr>
          <p:cNvPicPr>
            <a:picLocks noChangeAspect="1"/>
          </p:cNvPicPr>
          <p:nvPr/>
        </p:nvPicPr>
        <p:blipFill>
          <a:blip r:embed="rId13"/>
          <a:stretch>
            <a:fillRect/>
          </a:stretch>
        </p:blipFill>
        <p:spPr>
          <a:xfrm>
            <a:off x="6342799" y="1649206"/>
            <a:ext cx="1107483" cy="762321"/>
          </a:xfrm>
          <a:prstGeom prst="rect">
            <a:avLst/>
          </a:prstGeom>
        </p:spPr>
      </p:pic>
    </p:spTree>
    <p:extLst>
      <p:ext uri="{BB962C8B-B14F-4D97-AF65-F5344CB8AC3E}">
        <p14:creationId xmlns:p14="http://schemas.microsoft.com/office/powerpoint/2010/main" val="373896023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Güçlü Kimlik Doğrulama</a:t>
            </a:r>
            <a:br>
              <a:rPr lang="en-US" altLang="en-US" sz="1600" dirty="0"/>
            </a:br>
            <a:r>
              <a:rPr lang="tr-TR" dirty="0"/>
              <a:t>İki Faktörlü Kimlik Doğrulama</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dirty="0"/>
              <a:t>Popüler çevrimiçi hizmetler iki faktörlü kimlik doğrulama kullanır</a:t>
            </a:r>
            <a:endParaRPr lang="en-US" dirty="0"/>
          </a:p>
          <a:p>
            <a:r>
              <a:rPr lang="tr-TR" dirty="0"/>
              <a:t>Erişim için Kullanıcı Adı / </a:t>
            </a:r>
            <a:r>
              <a:rPr lang="en-US" dirty="0" err="1"/>
              <a:t>parola</a:t>
            </a:r>
            <a:r>
              <a:rPr lang="en-US" dirty="0"/>
              <a:t> </a:t>
            </a:r>
            <a:r>
              <a:rPr lang="tr-TR" dirty="0"/>
              <a:t>veya PIN ve ikinci bir belirteç </a:t>
            </a:r>
            <a:r>
              <a:rPr lang="en-US" dirty="0"/>
              <a:t>(token) </a:t>
            </a:r>
            <a:r>
              <a:rPr lang="tr-TR" dirty="0"/>
              <a:t>gerekir:</a:t>
            </a:r>
            <a:endParaRPr lang="en-US" dirty="0"/>
          </a:p>
          <a:p>
            <a:pPr lvl="1"/>
            <a:r>
              <a:rPr lang="en-US" b="1" dirty="0" err="1"/>
              <a:t>Fiziksel</a:t>
            </a:r>
            <a:r>
              <a:rPr lang="en-US" b="1" dirty="0"/>
              <a:t> </a:t>
            </a:r>
            <a:r>
              <a:rPr lang="en-US" b="1" dirty="0" err="1"/>
              <a:t>Nesne</a:t>
            </a:r>
            <a:r>
              <a:rPr lang="en-US" b="1" dirty="0"/>
              <a:t> </a:t>
            </a:r>
            <a:r>
              <a:rPr lang="en-US" dirty="0"/>
              <a:t>- </a:t>
            </a:r>
            <a:r>
              <a:rPr lang="tr-TR" dirty="0"/>
              <a:t>kredi kartı, ATM kartı, telefon veya fob</a:t>
            </a:r>
            <a:endParaRPr lang="en-US" dirty="0"/>
          </a:p>
          <a:p>
            <a:pPr lvl="1"/>
            <a:r>
              <a:rPr lang="en-US" b="1" dirty="0" err="1"/>
              <a:t>Biometrik</a:t>
            </a:r>
            <a:r>
              <a:rPr lang="en-US" b="1" dirty="0"/>
              <a:t> </a:t>
            </a:r>
            <a:r>
              <a:rPr lang="en-US" b="1" dirty="0" err="1"/>
              <a:t>Tarama</a:t>
            </a:r>
            <a:r>
              <a:rPr lang="en-US" b="1" dirty="0"/>
              <a:t> </a:t>
            </a:r>
            <a:r>
              <a:rPr lang="en-US" dirty="0"/>
              <a:t>- </a:t>
            </a:r>
            <a:r>
              <a:rPr lang="tr-TR" dirty="0"/>
              <a:t>parmak izi, avuç içi baskısı</a:t>
            </a:r>
            <a:r>
              <a:rPr lang="en-US" dirty="0"/>
              <a:t>, </a:t>
            </a:r>
            <a:r>
              <a:rPr lang="tr-TR" dirty="0"/>
              <a:t>yüz veya ses tanıma</a:t>
            </a:r>
            <a:endParaRPr lang="en-US" dirty="0"/>
          </a:p>
          <a:p>
            <a:endParaRPr lang="en-CA" altLang="en-US" dirty="0"/>
          </a:p>
        </p:txBody>
      </p:sp>
      <p:pic>
        <p:nvPicPr>
          <p:cNvPr id="4" name="Picture 3">
            <a:extLst>
              <a:ext uri="{FF2B5EF4-FFF2-40B4-BE49-F238E27FC236}">
                <a16:creationId xmlns:a16="http://schemas.microsoft.com/office/drawing/2014/main" id="{F35940C6-502F-4CD0-B719-ABB15A004E4A}"/>
              </a:ext>
            </a:extLst>
          </p:cNvPr>
          <p:cNvPicPr>
            <a:picLocks noChangeAspect="1"/>
          </p:cNvPicPr>
          <p:nvPr/>
        </p:nvPicPr>
        <p:blipFill>
          <a:blip r:embed="rId3"/>
          <a:stretch>
            <a:fillRect/>
          </a:stretch>
        </p:blipFill>
        <p:spPr>
          <a:xfrm>
            <a:off x="5146766" y="2589803"/>
            <a:ext cx="3729174" cy="2069010"/>
          </a:xfrm>
          <a:prstGeom prst="rect">
            <a:avLst/>
          </a:prstGeom>
        </p:spPr>
      </p:pic>
    </p:spTree>
    <p:extLst>
      <p:ext uri="{BB962C8B-B14F-4D97-AF65-F5344CB8AC3E}">
        <p14:creationId xmlns:p14="http://schemas.microsoft.com/office/powerpoint/2010/main" val="11395536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Çok Fazla Bilgi </a:t>
            </a:r>
            <a:r>
              <a:rPr lang="en-US" sz="1600" dirty="0"/>
              <a:t>mi </a:t>
            </a:r>
            <a:r>
              <a:rPr lang="tr-TR" sz="1600" dirty="0"/>
              <a:t>Paylaş</a:t>
            </a:r>
            <a:r>
              <a:rPr lang="en-US" sz="1600" dirty="0" err="1"/>
              <a:t>ıyorsunuz</a:t>
            </a:r>
            <a:r>
              <a:rPr lang="en-US" altLang="en-US" sz="1600" dirty="0"/>
              <a:t>?</a:t>
            </a:r>
            <a:br>
              <a:rPr lang="en-US" altLang="en-US" sz="1600" dirty="0"/>
            </a:br>
            <a:r>
              <a:rPr lang="tr-TR" dirty="0"/>
              <a:t>Sosyal Medyada Çok Fazla Paylaşmayın</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dirty="0"/>
              <a:t>Sosyal medyada mümkün olduğunca az bilgi paylaşın</a:t>
            </a:r>
            <a:endParaRPr lang="en-US" dirty="0"/>
          </a:p>
          <a:p>
            <a:r>
              <a:rPr lang="tr-TR" dirty="0"/>
              <a:t>Aşağıdaki gibi bilgileri paylaşmayın</a:t>
            </a:r>
            <a:r>
              <a:rPr lang="en-CA" altLang="en-US" dirty="0"/>
              <a:t>:</a:t>
            </a:r>
          </a:p>
          <a:p>
            <a:pPr lvl="1"/>
            <a:r>
              <a:rPr lang="en-CA" altLang="en-US" dirty="0" err="1"/>
              <a:t>Doğum</a:t>
            </a:r>
            <a:r>
              <a:rPr lang="en-CA" altLang="en-US" dirty="0"/>
              <a:t> </a:t>
            </a:r>
            <a:r>
              <a:rPr lang="en-CA" altLang="en-US" dirty="0" err="1"/>
              <a:t>günü</a:t>
            </a:r>
            <a:endParaRPr lang="en-CA" altLang="en-US" dirty="0"/>
          </a:p>
          <a:p>
            <a:pPr lvl="1"/>
            <a:r>
              <a:rPr lang="en-CA" altLang="en-US" dirty="0"/>
              <a:t>E-</a:t>
            </a:r>
            <a:r>
              <a:rPr lang="en-CA" altLang="en-US" dirty="0" err="1"/>
              <a:t>posta</a:t>
            </a:r>
            <a:r>
              <a:rPr lang="en-CA" altLang="en-US" dirty="0"/>
              <a:t> </a:t>
            </a:r>
            <a:r>
              <a:rPr lang="en-CA" altLang="en-US" dirty="0" err="1"/>
              <a:t>Adresi</a:t>
            </a:r>
            <a:endParaRPr lang="en-CA" altLang="en-US" dirty="0"/>
          </a:p>
          <a:p>
            <a:pPr lvl="1"/>
            <a:r>
              <a:rPr lang="en-CA" altLang="en-US" dirty="0" err="1"/>
              <a:t>Telefon</a:t>
            </a:r>
            <a:r>
              <a:rPr lang="en-CA" altLang="en-US" dirty="0"/>
              <a:t> </a:t>
            </a:r>
            <a:r>
              <a:rPr lang="en-CA" altLang="en-US" dirty="0" err="1"/>
              <a:t>Numarası</a:t>
            </a:r>
            <a:endParaRPr lang="en-CA" altLang="en-US" dirty="0"/>
          </a:p>
          <a:p>
            <a:r>
              <a:rPr lang="tr-TR" dirty="0"/>
              <a:t>Sosyal medya </a:t>
            </a:r>
            <a:r>
              <a:rPr lang="tr-TR" b="1" dirty="0">
                <a:solidFill>
                  <a:srgbClr val="FF0000"/>
                </a:solidFill>
              </a:rPr>
              <a:t>ayarlarınızı</a:t>
            </a:r>
            <a:r>
              <a:rPr lang="tr-TR" dirty="0"/>
              <a:t> kontrol edin!</a:t>
            </a:r>
            <a:endParaRPr lang="en-CA" altLang="en-US" dirty="0"/>
          </a:p>
        </p:txBody>
      </p:sp>
      <p:pic>
        <p:nvPicPr>
          <p:cNvPr id="4" name="Picture 3">
            <a:extLst>
              <a:ext uri="{FF2B5EF4-FFF2-40B4-BE49-F238E27FC236}">
                <a16:creationId xmlns:a16="http://schemas.microsoft.com/office/drawing/2014/main" id="{2E913A1B-73D2-4EF5-AB7F-45FF0251B4DA}"/>
              </a:ext>
            </a:extLst>
          </p:cNvPr>
          <p:cNvPicPr>
            <a:picLocks noChangeAspect="1"/>
          </p:cNvPicPr>
          <p:nvPr/>
        </p:nvPicPr>
        <p:blipFill>
          <a:blip r:embed="rId3"/>
          <a:stretch>
            <a:fillRect/>
          </a:stretch>
        </p:blipFill>
        <p:spPr>
          <a:xfrm>
            <a:off x="5492151" y="962977"/>
            <a:ext cx="3505200" cy="3705225"/>
          </a:xfrm>
          <a:prstGeom prst="rect">
            <a:avLst/>
          </a:prstGeom>
        </p:spPr>
      </p:pic>
    </p:spTree>
    <p:extLst>
      <p:ext uri="{BB962C8B-B14F-4D97-AF65-F5344CB8AC3E}">
        <p14:creationId xmlns:p14="http://schemas.microsoft.com/office/powerpoint/2010/main" val="224086296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Çok Fazla Bilgi </a:t>
            </a:r>
            <a:r>
              <a:rPr lang="en-US" sz="1600" dirty="0"/>
              <a:t>mi </a:t>
            </a:r>
            <a:r>
              <a:rPr lang="tr-TR" sz="1600" dirty="0"/>
              <a:t>Paylaş</a:t>
            </a:r>
            <a:r>
              <a:rPr lang="en-US" sz="1600" dirty="0" err="1"/>
              <a:t>ıyorsunuz</a:t>
            </a:r>
            <a:r>
              <a:rPr lang="en-US" altLang="en-US" sz="1600" dirty="0"/>
              <a:t>?</a:t>
            </a:r>
            <a:br>
              <a:rPr lang="en-US" altLang="en-US" sz="1600" dirty="0"/>
            </a:br>
            <a:r>
              <a:rPr lang="tr-TR" dirty="0"/>
              <a:t>E-posta ve Web Tarayıcı Gizliliği</a:t>
            </a:r>
            <a:endParaRPr lang="en-CA" altLang="en-US" sz="1800" dirty="0">
              <a:solidFill>
                <a:srgbClr val="FF0000"/>
              </a:solidFill>
            </a:endParaRPr>
          </a:p>
        </p:txBody>
      </p:sp>
      <p:sp>
        <p:nvSpPr>
          <p:cNvPr id="3" name="Content Placeholder 2"/>
          <p:cNvSpPr>
            <a:spLocks noGrp="1"/>
          </p:cNvSpPr>
          <p:nvPr>
            <p:ph idx="1"/>
          </p:nvPr>
        </p:nvSpPr>
        <p:spPr>
          <a:xfrm>
            <a:off x="144065" y="798944"/>
            <a:ext cx="5368991" cy="4155319"/>
          </a:xfrm>
        </p:spPr>
        <p:txBody>
          <a:bodyPr/>
          <a:lstStyle/>
          <a:p>
            <a:r>
              <a:rPr lang="tr-TR" dirty="0"/>
              <a:t>E-posta, kartpostal göndermek gibidir.</a:t>
            </a:r>
            <a:endParaRPr lang="en-US" dirty="0"/>
          </a:p>
          <a:p>
            <a:r>
              <a:rPr lang="tr-TR" dirty="0"/>
              <a:t>E-postanın kopyaları erişimi olan herkes tarafından okunabilir.</a:t>
            </a:r>
            <a:endParaRPr lang="en-US" dirty="0"/>
          </a:p>
          <a:p>
            <a:r>
              <a:rPr lang="tr-TR" dirty="0"/>
              <a:t>E-posta farklı sunucular arasında </a:t>
            </a:r>
            <a:r>
              <a:rPr lang="en-US" dirty="0" err="1"/>
              <a:t>aktarılır</a:t>
            </a:r>
            <a:r>
              <a:rPr lang="en-US" dirty="0"/>
              <a:t>.</a:t>
            </a:r>
          </a:p>
          <a:p>
            <a:r>
              <a:rPr lang="en-US" dirty="0"/>
              <a:t>web </a:t>
            </a:r>
            <a:r>
              <a:rPr lang="en-US" dirty="0" err="1"/>
              <a:t>tarayıcıyının</a:t>
            </a:r>
            <a:r>
              <a:rPr lang="en-US" dirty="0"/>
              <a:t> </a:t>
            </a:r>
            <a:r>
              <a:rPr lang="en-US" dirty="0" err="1"/>
              <a:t>gizli</a:t>
            </a:r>
            <a:r>
              <a:rPr lang="en-US" dirty="0"/>
              <a:t> </a:t>
            </a:r>
            <a:r>
              <a:rPr lang="tr-TR" dirty="0" err="1"/>
              <a:t>modunu</a:t>
            </a:r>
            <a:r>
              <a:rPr lang="tr-TR" dirty="0"/>
              <a:t> kullanmak, başkalarının çevrimiçi etkinlikleriniz hakkında bilgi toplamasını engelleyebilir.</a:t>
            </a:r>
            <a:endParaRPr lang="en-US" dirty="0"/>
          </a:p>
          <a:p>
            <a:r>
              <a:rPr lang="en-US" dirty="0" err="1"/>
              <a:t>Gizli</a:t>
            </a:r>
            <a:r>
              <a:rPr lang="en-US" dirty="0"/>
              <a:t> Mod </a:t>
            </a:r>
            <a:r>
              <a:rPr lang="en-US" dirty="0" err="1"/>
              <a:t>desteği</a:t>
            </a:r>
            <a:r>
              <a:rPr lang="en-US" dirty="0"/>
              <a:t> </a:t>
            </a:r>
            <a:r>
              <a:rPr lang="en-US" dirty="0" err="1"/>
              <a:t>olan</a:t>
            </a:r>
            <a:r>
              <a:rPr lang="en-US" dirty="0"/>
              <a:t> </a:t>
            </a:r>
            <a:r>
              <a:rPr lang="en-US" dirty="0" err="1"/>
              <a:t>popüler</a:t>
            </a:r>
            <a:r>
              <a:rPr lang="en-US" dirty="0"/>
              <a:t> </a:t>
            </a:r>
            <a:r>
              <a:rPr lang="en-US" dirty="0" err="1"/>
              <a:t>tarayıcılar</a:t>
            </a:r>
            <a:endParaRPr lang="en-US" dirty="0"/>
          </a:p>
          <a:p>
            <a:pPr lvl="1"/>
            <a:r>
              <a:rPr lang="en-US" b="1" dirty="0"/>
              <a:t>Microsoft Internet Explorer</a:t>
            </a:r>
            <a:r>
              <a:rPr lang="en-US" dirty="0"/>
              <a:t>: </a:t>
            </a:r>
            <a:r>
              <a:rPr lang="en-US" b="1" dirty="0">
                <a:solidFill>
                  <a:schemeClr val="accent2">
                    <a:lumMod val="60000"/>
                    <a:lumOff val="40000"/>
                  </a:schemeClr>
                </a:solidFill>
              </a:rPr>
              <a:t>InPrivate</a:t>
            </a:r>
          </a:p>
          <a:p>
            <a:pPr lvl="1"/>
            <a:r>
              <a:rPr lang="en-US" b="1" dirty="0"/>
              <a:t>Google Chrome</a:t>
            </a:r>
            <a:r>
              <a:rPr lang="en-US" dirty="0"/>
              <a:t>: </a:t>
            </a:r>
            <a:r>
              <a:rPr lang="en-US" b="1" dirty="0">
                <a:solidFill>
                  <a:schemeClr val="accent2">
                    <a:lumMod val="60000"/>
                    <a:lumOff val="40000"/>
                  </a:schemeClr>
                </a:solidFill>
              </a:rPr>
              <a:t>Incognito</a:t>
            </a:r>
          </a:p>
          <a:p>
            <a:pPr lvl="1"/>
            <a:r>
              <a:rPr lang="en-US" b="1" dirty="0"/>
              <a:t>Mozilla Firefox</a:t>
            </a:r>
            <a:r>
              <a:rPr lang="en-US" dirty="0"/>
              <a:t>: </a:t>
            </a:r>
            <a:r>
              <a:rPr lang="en-US" b="1" dirty="0">
                <a:solidFill>
                  <a:schemeClr val="accent2">
                    <a:lumMod val="60000"/>
                    <a:lumOff val="40000"/>
                  </a:schemeClr>
                </a:solidFill>
              </a:rPr>
              <a:t>Private tab / private window</a:t>
            </a:r>
          </a:p>
          <a:p>
            <a:pPr lvl="1"/>
            <a:r>
              <a:rPr lang="en-US" b="1" dirty="0"/>
              <a:t>Safari</a:t>
            </a:r>
            <a:r>
              <a:rPr lang="en-US" dirty="0"/>
              <a:t>: </a:t>
            </a:r>
            <a:r>
              <a:rPr lang="en-US" b="1" dirty="0">
                <a:solidFill>
                  <a:schemeClr val="accent1">
                    <a:lumMod val="50000"/>
                  </a:schemeClr>
                </a:solidFill>
              </a:rPr>
              <a:t>Private: </a:t>
            </a:r>
            <a:r>
              <a:rPr lang="en-US" b="1" dirty="0">
                <a:solidFill>
                  <a:schemeClr val="accent2">
                    <a:lumMod val="60000"/>
                    <a:lumOff val="40000"/>
                  </a:schemeClr>
                </a:solidFill>
              </a:rPr>
              <a:t>Private browsing</a:t>
            </a:r>
          </a:p>
          <a:p>
            <a:pPr marL="0" indent="0">
              <a:buNone/>
            </a:pPr>
            <a:endParaRPr lang="en-CA" altLang="en-US" dirty="0"/>
          </a:p>
        </p:txBody>
      </p:sp>
      <p:pic>
        <p:nvPicPr>
          <p:cNvPr id="4" name="Picture 3">
            <a:extLst>
              <a:ext uri="{FF2B5EF4-FFF2-40B4-BE49-F238E27FC236}">
                <a16:creationId xmlns:a16="http://schemas.microsoft.com/office/drawing/2014/main" id="{85D8D9B0-EB8A-474C-B785-4F2146705B4A}"/>
              </a:ext>
            </a:extLst>
          </p:cNvPr>
          <p:cNvPicPr>
            <a:picLocks noChangeAspect="1"/>
          </p:cNvPicPr>
          <p:nvPr/>
        </p:nvPicPr>
        <p:blipFill>
          <a:blip r:embed="rId3"/>
          <a:stretch>
            <a:fillRect/>
          </a:stretch>
        </p:blipFill>
        <p:spPr>
          <a:xfrm>
            <a:off x="5821169" y="2374978"/>
            <a:ext cx="3104348" cy="2166462"/>
          </a:xfrm>
          <a:prstGeom prst="rect">
            <a:avLst/>
          </a:prstGeom>
        </p:spPr>
      </p:pic>
    </p:spTree>
    <p:extLst>
      <p:ext uri="{BB962C8B-B14F-4D97-AF65-F5344CB8AC3E}">
        <p14:creationId xmlns:p14="http://schemas.microsoft.com/office/powerpoint/2010/main" val="286735928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Çok Fazla Bilgi </a:t>
            </a:r>
            <a:r>
              <a:rPr lang="en-US" sz="1600" dirty="0"/>
              <a:t>mi </a:t>
            </a:r>
            <a:r>
              <a:rPr lang="tr-TR" sz="1600" dirty="0"/>
              <a:t>Paylaş</a:t>
            </a:r>
            <a:r>
              <a:rPr lang="en-US" sz="1600" dirty="0" err="1"/>
              <a:t>ıyorsunuz</a:t>
            </a:r>
            <a:r>
              <a:rPr lang="en-US" altLang="en-US" sz="1600" dirty="0"/>
              <a:t>?</a:t>
            </a:r>
            <a:br>
              <a:rPr lang="en-US" altLang="en-US" sz="1600" dirty="0"/>
            </a:br>
            <a:r>
              <a:rPr lang="en-CA" altLang="en-US" dirty="0"/>
              <a:t>Lab – </a:t>
            </a:r>
            <a:r>
              <a:rPr lang="tr-TR" dirty="0"/>
              <a:t>Kendi Riskli Çevrimiçi Davranışınızı Keşfedin</a:t>
            </a:r>
            <a:endParaRPr lang="en-CA" altLang="en-US" sz="1800" dirty="0">
              <a:solidFill>
                <a:srgbClr val="FF0000"/>
              </a:solidFill>
            </a:endParaRPr>
          </a:p>
        </p:txBody>
      </p:sp>
      <p:pic>
        <p:nvPicPr>
          <p:cNvPr id="2" name="Picture 1">
            <a:extLst>
              <a:ext uri="{FF2B5EF4-FFF2-40B4-BE49-F238E27FC236}">
                <a16:creationId xmlns:a16="http://schemas.microsoft.com/office/drawing/2014/main" id="{1C59CBEF-A5A6-4D2E-B459-3CA4702C419E}"/>
              </a:ext>
            </a:extLst>
          </p:cNvPr>
          <p:cNvPicPr>
            <a:picLocks noChangeAspect="1"/>
          </p:cNvPicPr>
          <p:nvPr/>
        </p:nvPicPr>
        <p:blipFill>
          <a:blip r:embed="rId3"/>
          <a:stretch>
            <a:fillRect/>
          </a:stretch>
        </p:blipFill>
        <p:spPr>
          <a:xfrm>
            <a:off x="1671734" y="798944"/>
            <a:ext cx="5800531" cy="3846208"/>
          </a:xfrm>
          <a:prstGeom prst="rect">
            <a:avLst/>
          </a:prstGeom>
          <a:ln w="3175">
            <a:solidFill>
              <a:srgbClr val="000000"/>
            </a:solidFill>
          </a:ln>
        </p:spPr>
      </p:pic>
    </p:spTree>
    <p:extLst>
      <p:ext uri="{BB962C8B-B14F-4D97-AF65-F5344CB8AC3E}">
        <p14:creationId xmlns:p14="http://schemas.microsoft.com/office/powerpoint/2010/main" val="422285178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3.3 </a:t>
            </a:r>
            <a:r>
              <a:rPr lang="en-US" dirty="0" err="1"/>
              <a:t>Bölüm</a:t>
            </a:r>
            <a:r>
              <a:rPr lang="en-US" dirty="0"/>
              <a:t> </a:t>
            </a:r>
            <a:r>
              <a:rPr lang="en-US" dirty="0" err="1"/>
              <a:t>Özeti</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C3202B-1085-084E-9A8D-38A16BFBCF0C}"/>
              </a:ext>
            </a:extLst>
          </p:cNvPr>
          <p:cNvPicPr>
            <a:picLocks noChangeAspect="1"/>
          </p:cNvPicPr>
          <p:nvPr/>
        </p:nvPicPr>
        <p:blipFill>
          <a:blip r:embed="rId2"/>
          <a:stretch>
            <a:fillRect/>
          </a:stretch>
        </p:blipFill>
        <p:spPr>
          <a:xfrm>
            <a:off x="1620530" y="1232498"/>
            <a:ext cx="5270643" cy="3774223"/>
          </a:xfrm>
          <a:prstGeom prst="rect">
            <a:avLst/>
          </a:prstGeom>
        </p:spPr>
      </p:pic>
      <p:sp>
        <p:nvSpPr>
          <p:cNvPr id="5" name="TextBox 4">
            <a:extLst>
              <a:ext uri="{FF2B5EF4-FFF2-40B4-BE49-F238E27FC236}">
                <a16:creationId xmlns:a16="http://schemas.microsoft.com/office/drawing/2014/main" id="{72C6A629-C3B1-4847-8A55-04F2B3613D19}"/>
              </a:ext>
            </a:extLst>
          </p:cNvPr>
          <p:cNvSpPr txBox="1"/>
          <p:nvPr/>
        </p:nvSpPr>
        <p:spPr>
          <a:xfrm>
            <a:off x="497861" y="239520"/>
            <a:ext cx="7515982" cy="1200329"/>
          </a:xfrm>
          <a:prstGeom prst="rect">
            <a:avLst/>
          </a:prstGeom>
          <a:noFill/>
        </p:spPr>
        <p:txBody>
          <a:bodyPr wrap="square" rtlCol="0">
            <a:spAutoFit/>
          </a:bodyPr>
          <a:lstStyle/>
          <a:p>
            <a:pPr marL="0" indent="0" algn="ctr">
              <a:buNone/>
            </a:pPr>
            <a:r>
              <a:rPr lang="en-US" b="1" dirty="0" err="1">
                <a:solidFill>
                  <a:schemeClr val="accent3"/>
                </a:solidFill>
              </a:rPr>
              <a:t>Güvenlik</a:t>
            </a:r>
            <a:r>
              <a:rPr lang="en-US" b="1" dirty="0">
                <a:solidFill>
                  <a:schemeClr val="accent3"/>
                </a:solidFill>
              </a:rPr>
              <a:t> bir </a:t>
            </a:r>
            <a:r>
              <a:rPr lang="en-US" b="1" dirty="0" err="1">
                <a:solidFill>
                  <a:schemeClr val="accent3"/>
                </a:solidFill>
              </a:rPr>
              <a:t>ürün</a:t>
            </a:r>
            <a:r>
              <a:rPr lang="en-US" b="1" dirty="0">
                <a:solidFill>
                  <a:schemeClr val="accent3"/>
                </a:solidFill>
              </a:rPr>
              <a:t> </a:t>
            </a:r>
            <a:r>
              <a:rPr lang="en-US" b="1" dirty="0" err="1">
                <a:solidFill>
                  <a:schemeClr val="accent3"/>
                </a:solidFill>
              </a:rPr>
              <a:t>değil</a:t>
            </a:r>
            <a:r>
              <a:rPr lang="en-US" b="1" dirty="0">
                <a:solidFill>
                  <a:schemeClr val="accent3"/>
                </a:solidFill>
              </a:rPr>
              <a:t>, bir SÜREÇTİR! </a:t>
            </a:r>
          </a:p>
          <a:p>
            <a:pPr marL="0" indent="0" algn="ctr">
              <a:buNone/>
            </a:pPr>
            <a:endParaRPr lang="en-US" b="1" dirty="0">
              <a:solidFill>
                <a:schemeClr val="accent3"/>
              </a:solidFill>
            </a:endParaRPr>
          </a:p>
          <a:p>
            <a:pPr marL="0" indent="0" algn="ctr">
              <a:buNone/>
            </a:pPr>
            <a:r>
              <a:rPr lang="en-US" b="1" dirty="0">
                <a:solidFill>
                  <a:schemeClr val="accent3"/>
                </a:solidFill>
              </a:rPr>
              <a:t>Bruce </a:t>
            </a:r>
            <a:r>
              <a:rPr lang="en-US" b="1" dirty="0" err="1">
                <a:solidFill>
                  <a:schemeClr val="accent3"/>
                </a:solidFill>
              </a:rPr>
              <a:t>Schneier</a:t>
            </a:r>
            <a:r>
              <a:rPr lang="en-US" b="1" dirty="0">
                <a:solidFill>
                  <a:schemeClr val="accent3"/>
                </a:solidFill>
              </a:rPr>
              <a:t> </a:t>
            </a:r>
          </a:p>
          <a:p>
            <a:endParaRPr lang="en-TR" dirty="0"/>
          </a:p>
        </p:txBody>
      </p:sp>
    </p:spTree>
    <p:extLst>
      <p:ext uri="{BB962C8B-B14F-4D97-AF65-F5344CB8AC3E}">
        <p14:creationId xmlns:p14="http://schemas.microsoft.com/office/powerpoint/2010/main" val="142058196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Verilerinizi ve Gizliliğinizi Koruma</a:t>
            </a:r>
            <a:br>
              <a:rPr lang="en-US" altLang="en-US" sz="1600" dirty="0"/>
            </a:br>
            <a:r>
              <a:rPr lang="en-CA" altLang="en-US" dirty="0" err="1"/>
              <a:t>Özet</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sz="1400" dirty="0"/>
              <a:t>Cihazlarınızı ve ağınızı tehditlerden nasıl koruyacağınızı açıklayın</a:t>
            </a:r>
            <a:r>
              <a:rPr lang="en-US" sz="1400" dirty="0"/>
              <a:t>.</a:t>
            </a:r>
          </a:p>
          <a:p>
            <a:r>
              <a:rPr lang="tr-TR" sz="1400" dirty="0"/>
              <a:t>Veri bakımı için güvenli prosedürleri açıklayın</a:t>
            </a:r>
            <a:r>
              <a:rPr lang="en-US" sz="1400" dirty="0"/>
              <a:t>.</a:t>
            </a:r>
          </a:p>
          <a:p>
            <a:r>
              <a:rPr lang="tr-TR" sz="1400" dirty="0"/>
              <a:t>Güçlü kimlik doğrulama yöntemleri kullanarak ve güvenli çevrimiçi davranışlar uygulayarak gizliliğinizi nasıl koruyacağınızı açıklayın</a:t>
            </a:r>
            <a:r>
              <a:rPr lang="en-US" sz="1400" dirty="0"/>
              <a:t>.</a:t>
            </a:r>
          </a:p>
          <a:p>
            <a:pPr marL="0" indent="0">
              <a:buNone/>
            </a:pPr>
            <a:endParaRPr lang="en-US" dirty="0"/>
          </a:p>
          <a:p>
            <a:endParaRPr lang="en-CA" altLang="en-US" dirty="0"/>
          </a:p>
        </p:txBody>
      </p:sp>
      <p:pic>
        <p:nvPicPr>
          <p:cNvPr id="1025" name="Picture 1" descr="page24image49967296">
            <a:extLst>
              <a:ext uri="{FF2B5EF4-FFF2-40B4-BE49-F238E27FC236}">
                <a16:creationId xmlns:a16="http://schemas.microsoft.com/office/drawing/2014/main" id="{4F438658-1146-8D45-946C-50E9343C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78877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6B9062-E8A0-EF40-9DBA-9D4F26B3FD57}"/>
              </a:ext>
            </a:extLst>
          </p:cNvPr>
          <p:cNvSpPr txBox="1"/>
          <p:nvPr/>
        </p:nvSpPr>
        <p:spPr>
          <a:xfrm>
            <a:off x="2049654" y="3163200"/>
            <a:ext cx="5044692" cy="1200329"/>
          </a:xfrm>
          <a:prstGeom prst="rect">
            <a:avLst/>
          </a:prstGeom>
          <a:noFill/>
        </p:spPr>
        <p:txBody>
          <a:bodyPr wrap="square" rtlCol="0">
            <a:spAutoFit/>
          </a:bodyPr>
          <a:lstStyle/>
          <a:p>
            <a:pPr algn="ctr"/>
            <a:r>
              <a:rPr lang="en-TR" dirty="0">
                <a:solidFill>
                  <a:schemeClr val="accent5"/>
                </a:solidFill>
              </a:rPr>
              <a:t>Kaynak : Cisco Ağ Akademisi</a:t>
            </a:r>
          </a:p>
          <a:p>
            <a:pPr algn="ctr"/>
            <a:r>
              <a:rPr lang="en-TR" dirty="0">
                <a:solidFill>
                  <a:schemeClr val="accent5"/>
                </a:solidFill>
              </a:rPr>
              <a:t>(</a:t>
            </a:r>
            <a:r>
              <a:rPr lang="en-US" dirty="0">
                <a:hlinkClick r:id="rId2"/>
              </a:rPr>
              <a:t>https://www.netacad.com/portal/teaching</a:t>
            </a:r>
            <a:r>
              <a:rPr lang="en-TR" dirty="0">
                <a:solidFill>
                  <a:schemeClr val="accent5"/>
                </a:solidFill>
              </a:rPr>
              <a:t>) </a:t>
            </a:r>
          </a:p>
          <a:p>
            <a:pPr algn="ctr"/>
            <a:r>
              <a:rPr lang="en-TR" dirty="0">
                <a:solidFill>
                  <a:schemeClr val="accent5"/>
                </a:solidFill>
              </a:rPr>
              <a:t>Kaynak - Çeviri: Ağ Yöneticileri Derneği</a:t>
            </a:r>
          </a:p>
          <a:p>
            <a:pPr algn="ctr"/>
            <a:r>
              <a:rPr lang="en-TR" dirty="0">
                <a:solidFill>
                  <a:schemeClr val="accent5"/>
                </a:solidFill>
              </a:rPr>
              <a:t>(</a:t>
            </a:r>
            <a:r>
              <a:rPr lang="en-US" dirty="0">
                <a:hlinkClick r:id="rId3"/>
              </a:rPr>
              <a:t>http://www.agyoneticileri.org/</a:t>
            </a:r>
            <a:r>
              <a:rPr lang="en-TR" dirty="0">
                <a:solidFill>
                  <a:schemeClr val="accent5"/>
                </a:solidFill>
              </a:rPr>
              <a:t>)</a:t>
            </a:r>
          </a:p>
        </p:txBody>
      </p:sp>
      <p:sp>
        <p:nvSpPr>
          <p:cNvPr id="3" name="TextBox 2">
            <a:extLst>
              <a:ext uri="{FF2B5EF4-FFF2-40B4-BE49-F238E27FC236}">
                <a16:creationId xmlns:a16="http://schemas.microsoft.com/office/drawing/2014/main" id="{834331F9-9671-1D4C-9D06-72F80EE68A4B}"/>
              </a:ext>
            </a:extLst>
          </p:cNvPr>
          <p:cNvSpPr txBox="1"/>
          <p:nvPr/>
        </p:nvSpPr>
        <p:spPr>
          <a:xfrm>
            <a:off x="1943100" y="1059871"/>
            <a:ext cx="5424055" cy="923330"/>
          </a:xfrm>
          <a:prstGeom prst="rect">
            <a:avLst/>
          </a:prstGeom>
          <a:noFill/>
        </p:spPr>
        <p:txBody>
          <a:bodyPr wrap="square" rtlCol="0">
            <a:spAutoFit/>
          </a:bodyPr>
          <a:lstStyle/>
          <a:p>
            <a:pPr algn="ctr"/>
            <a:r>
              <a:rPr lang="en-TR" dirty="0">
                <a:solidFill>
                  <a:schemeClr val="accent5"/>
                </a:solidFill>
              </a:rPr>
              <a:t>TEŞEKKÜRLER</a:t>
            </a:r>
          </a:p>
          <a:p>
            <a:pPr algn="ctr"/>
            <a:r>
              <a:rPr lang="en-TR" dirty="0">
                <a:solidFill>
                  <a:schemeClr val="accent5"/>
                </a:solidFill>
              </a:rPr>
              <a:t>Arzu KİLİTCİ CALAYIR</a:t>
            </a:r>
          </a:p>
          <a:p>
            <a:pPr algn="ctr"/>
            <a:r>
              <a:rPr lang="en-US" dirty="0">
                <a:hlinkClick r:id="rId4"/>
              </a:rPr>
              <a:t>https://medium.com/@arzukilitcicalayir</a:t>
            </a:r>
            <a:endParaRPr lang="en-TR" dirty="0"/>
          </a:p>
        </p:txBody>
      </p:sp>
    </p:spTree>
    <p:extLst>
      <p:ext uri="{BB962C8B-B14F-4D97-AF65-F5344CB8AC3E}">
        <p14:creationId xmlns:p14="http://schemas.microsoft.com/office/powerpoint/2010/main" val="376850762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B7B27-C522-274F-809E-9B3070119CC3}"/>
              </a:ext>
            </a:extLst>
          </p:cNvPr>
          <p:cNvSpPr>
            <a:spLocks noGrp="1"/>
          </p:cNvSpPr>
          <p:nvPr>
            <p:ph type="title"/>
          </p:nvPr>
        </p:nvSpPr>
        <p:spPr>
          <a:xfrm>
            <a:off x="0" y="41393"/>
            <a:ext cx="9144000" cy="757551"/>
          </a:xfrm>
        </p:spPr>
        <p:txBody>
          <a:bodyPr/>
          <a:lstStyle/>
          <a:p>
            <a:r>
              <a:rPr lang="en-TR" dirty="0"/>
              <a:t>OWASP!</a:t>
            </a:r>
          </a:p>
        </p:txBody>
      </p:sp>
      <p:pic>
        <p:nvPicPr>
          <p:cNvPr id="5" name="Picture 4">
            <a:extLst>
              <a:ext uri="{FF2B5EF4-FFF2-40B4-BE49-F238E27FC236}">
                <a16:creationId xmlns:a16="http://schemas.microsoft.com/office/drawing/2014/main" id="{DD54A2D4-9705-7647-B3E4-02634229088C}"/>
              </a:ext>
            </a:extLst>
          </p:cNvPr>
          <p:cNvPicPr>
            <a:picLocks noChangeAspect="1"/>
          </p:cNvPicPr>
          <p:nvPr/>
        </p:nvPicPr>
        <p:blipFill>
          <a:blip r:embed="rId2"/>
          <a:stretch>
            <a:fillRect/>
          </a:stretch>
        </p:blipFill>
        <p:spPr>
          <a:xfrm>
            <a:off x="1552759" y="806670"/>
            <a:ext cx="5701483" cy="3530160"/>
          </a:xfrm>
          <a:prstGeom prst="rect">
            <a:avLst/>
          </a:prstGeom>
        </p:spPr>
      </p:pic>
    </p:spTree>
    <p:extLst>
      <p:ext uri="{BB962C8B-B14F-4D97-AF65-F5344CB8AC3E}">
        <p14:creationId xmlns:p14="http://schemas.microsoft.com/office/powerpoint/2010/main" val="120057541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err="1"/>
              <a:t>Bölüm</a:t>
            </a:r>
            <a:r>
              <a:rPr lang="en-US" dirty="0"/>
              <a:t> 3: </a:t>
            </a:r>
            <a:r>
              <a:rPr lang="tr-TR" dirty="0"/>
              <a:t>Verilerinizi ve Gizliliğinizi Koruma</a:t>
            </a:r>
            <a:endParaRPr lang="en-US" dirty="0"/>
          </a:p>
        </p:txBody>
      </p:sp>
      <p:sp>
        <p:nvSpPr>
          <p:cNvPr id="7" name="Subtitle 6"/>
          <p:cNvSpPr>
            <a:spLocks noGrp="1"/>
          </p:cNvSpPr>
          <p:nvPr>
            <p:ph type="subTitle" idx="1"/>
          </p:nvPr>
        </p:nvSpPr>
        <p:spPr>
          <a:xfrm>
            <a:off x="469497" y="3809526"/>
            <a:ext cx="2571576" cy="902174"/>
          </a:xfrm>
        </p:spPr>
        <p:txBody>
          <a:bodyPr/>
          <a:lstStyle/>
          <a:p>
            <a:endParaRPr lang="en-US" dirty="0"/>
          </a:p>
          <a:p>
            <a:r>
              <a:rPr lang="en-US" dirty="0"/>
              <a:t>Introduction to Cybersecurity v2.1</a:t>
            </a:r>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2400" dirty="0">
                <a:solidFill>
                  <a:schemeClr val="accent4"/>
                </a:solidFill>
                <a:latin typeface="+mj-lt"/>
              </a:rPr>
              <a:t>3.1 </a:t>
            </a:r>
            <a:r>
              <a:rPr lang="tr-TR" sz="2400" dirty="0">
                <a:solidFill>
                  <a:schemeClr val="accent4"/>
                </a:solidFill>
                <a:latin typeface="+mj-lt"/>
              </a:rPr>
              <a:t>Verilerinizi Koruma</a:t>
            </a:r>
            <a:endParaRPr lang="en-CA" sz="2400" dirty="0">
              <a:solidFill>
                <a:schemeClr val="accent4"/>
              </a:solidFill>
              <a:latin typeface="+mj-lt"/>
            </a:endParaRPr>
          </a:p>
          <a:p>
            <a:pPr lvl="1"/>
            <a:r>
              <a:rPr lang="tr-TR" dirty="0"/>
              <a:t>Cihazları tehditlerden nasıl koru</a:t>
            </a:r>
            <a:r>
              <a:rPr lang="en-US" dirty="0" err="1"/>
              <a:t>yacağınızı</a:t>
            </a:r>
            <a:r>
              <a:rPr lang="en-US" dirty="0"/>
              <a:t> </a:t>
            </a:r>
            <a:r>
              <a:rPr lang="tr-TR" dirty="0"/>
              <a:t>açıklayın</a:t>
            </a:r>
            <a:r>
              <a:rPr lang="en-US" dirty="0"/>
              <a:t>.</a:t>
            </a:r>
          </a:p>
          <a:p>
            <a:pPr marL="630238" lvl="2" indent="-214313">
              <a:buFont typeface="Arial" panose="020B0604020202020204" pitchFamily="34" charset="0"/>
              <a:buChar char="•"/>
            </a:pPr>
            <a:r>
              <a:rPr lang="tr-TR" dirty="0"/>
              <a:t>Cihazlarınızı ve ağınızı nasıl koruyacağınızı açıklayın.</a:t>
            </a:r>
            <a:endParaRPr lang="en-US" dirty="0"/>
          </a:p>
          <a:p>
            <a:pPr marL="630238" lvl="2" indent="-214313">
              <a:buFont typeface="Arial" panose="020B0604020202020204" pitchFamily="34" charset="0"/>
              <a:buChar char="•"/>
            </a:pPr>
            <a:r>
              <a:rPr lang="tr-TR" dirty="0"/>
              <a:t>Veri bakımı için güvenli prosedürleri açıklayın</a:t>
            </a:r>
            <a:r>
              <a:rPr lang="en-US" dirty="0"/>
              <a:t>.</a:t>
            </a:r>
          </a:p>
          <a:p>
            <a:r>
              <a:rPr lang="en-CA" sz="2400" dirty="0">
                <a:solidFill>
                  <a:schemeClr val="accent4"/>
                </a:solidFill>
                <a:latin typeface="+mj-lt"/>
              </a:rPr>
              <a:t>3.2 </a:t>
            </a:r>
            <a:r>
              <a:rPr lang="tr-TR" sz="2400" dirty="0">
                <a:solidFill>
                  <a:schemeClr val="accent4"/>
                </a:solidFill>
                <a:latin typeface="+mj-lt"/>
              </a:rPr>
              <a:t>Çevrimiçi Gizliliğinizi Koruma</a:t>
            </a:r>
            <a:endParaRPr lang="en-CA" sz="2400" dirty="0">
              <a:solidFill>
                <a:schemeClr val="accent4"/>
              </a:solidFill>
              <a:latin typeface="+mj-lt"/>
            </a:endParaRPr>
          </a:p>
          <a:p>
            <a:pPr lvl="1"/>
            <a:r>
              <a:rPr lang="tr-TR" dirty="0"/>
              <a:t>Gizliliğinizi nasıl koruyacağınızı açıklayın</a:t>
            </a:r>
            <a:r>
              <a:rPr lang="en-US" dirty="0"/>
              <a:t>.</a:t>
            </a:r>
            <a:endParaRPr lang="en-US" sz="1250" dirty="0"/>
          </a:p>
          <a:p>
            <a:pPr marL="630238" lvl="2" indent="-214313">
              <a:buFont typeface="Arial" panose="020B0604020202020204" pitchFamily="34" charset="0"/>
              <a:buChar char="•"/>
            </a:pPr>
            <a:r>
              <a:rPr lang="tr-TR" dirty="0"/>
              <a:t>Güçlü kimlik doğrulama yöntemlerini açıklayın</a:t>
            </a:r>
            <a:r>
              <a:rPr lang="en-US" dirty="0"/>
              <a:t>.</a:t>
            </a:r>
          </a:p>
          <a:p>
            <a:pPr marL="630238" lvl="2" indent="-214313">
              <a:buFont typeface="Arial" panose="020B0604020202020204" pitchFamily="34" charset="0"/>
              <a:buChar char="•"/>
            </a:pPr>
            <a:r>
              <a:rPr lang="tr-TR" dirty="0"/>
              <a:t>Güvenli çevrimiçi davranışları açıklayın</a:t>
            </a:r>
            <a:r>
              <a:rPr lang="en-US" dirty="0"/>
              <a:t>.</a:t>
            </a:r>
            <a:endParaRPr lang="en-US" sz="1150" dirty="0"/>
          </a:p>
        </p:txBody>
      </p:sp>
      <p:sp>
        <p:nvSpPr>
          <p:cNvPr id="4098" name="Rectangle 33"/>
          <p:cNvSpPr>
            <a:spLocks noGrp="1" noChangeArrowheads="1"/>
          </p:cNvSpPr>
          <p:nvPr>
            <p:ph type="title"/>
          </p:nvPr>
        </p:nvSpPr>
        <p:spPr/>
        <p:txBody>
          <a:bodyPr/>
          <a:lstStyle/>
          <a:p>
            <a:r>
              <a:rPr lang="en-US" dirty="0" err="1"/>
              <a:t>Bölüm</a:t>
            </a:r>
            <a:r>
              <a:rPr lang="en-US" dirty="0"/>
              <a:t> 3 - </a:t>
            </a:r>
            <a:r>
              <a:rPr lang="tr-TR" dirty="0"/>
              <a:t>Bölümler ve Hedefler</a:t>
            </a:r>
            <a:endParaRPr lang="en-US" dirty="0"/>
          </a:p>
        </p:txBody>
      </p:sp>
    </p:spTree>
    <p:extLst>
      <p:ext uri="{BB962C8B-B14F-4D97-AF65-F5344CB8AC3E}">
        <p14:creationId xmlns:p14="http://schemas.microsoft.com/office/powerpoint/2010/main" val="175886867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3.1 </a:t>
            </a:r>
            <a:r>
              <a:rPr lang="en-US" dirty="0" err="1"/>
              <a:t>Verilerinizi</a:t>
            </a:r>
            <a:r>
              <a:rPr lang="en-US" dirty="0"/>
              <a:t> </a:t>
            </a:r>
            <a:r>
              <a:rPr lang="en-US" dirty="0" err="1"/>
              <a:t>Koruma</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A20402-8845-4E5C-BAC2-D666BCC73358}"/>
              </a:ext>
            </a:extLst>
          </p:cNvPr>
          <p:cNvPicPr>
            <a:picLocks noChangeAspect="1"/>
          </p:cNvPicPr>
          <p:nvPr/>
        </p:nvPicPr>
        <p:blipFill>
          <a:blip r:embed="rId3"/>
          <a:stretch>
            <a:fillRect/>
          </a:stretch>
        </p:blipFill>
        <p:spPr>
          <a:xfrm>
            <a:off x="6081579" y="560732"/>
            <a:ext cx="2424645" cy="1233971"/>
          </a:xfrm>
          <a:prstGeom prst="rect">
            <a:avLst/>
          </a:prstGeom>
        </p:spPr>
      </p:pic>
      <p:sp>
        <p:nvSpPr>
          <p:cNvPr id="10242" name="Title 1"/>
          <p:cNvSpPr>
            <a:spLocks noGrp="1"/>
          </p:cNvSpPr>
          <p:nvPr>
            <p:ph type="title"/>
          </p:nvPr>
        </p:nvSpPr>
        <p:spPr/>
        <p:txBody>
          <a:bodyPr/>
          <a:lstStyle/>
          <a:p>
            <a:r>
              <a:rPr lang="tr-TR" sz="1600" dirty="0"/>
              <a:t>Cihazlarınızı ve Ağınızı Koruma</a:t>
            </a:r>
            <a:br>
              <a:rPr lang="en-US" altLang="en-US" sz="1600" dirty="0"/>
            </a:br>
            <a:r>
              <a:rPr lang="tr-TR" dirty="0"/>
              <a:t>Bilgi İşlem Cihazlarınızı Koruma</a:t>
            </a:r>
            <a:endParaRPr lang="en-CA" altLang="en-US" sz="1800" dirty="0">
              <a:solidFill>
                <a:srgbClr val="FF0000"/>
              </a:solidFill>
            </a:endParaRPr>
          </a:p>
        </p:txBody>
      </p:sp>
      <p:sp>
        <p:nvSpPr>
          <p:cNvPr id="3" name="Content Placeholder 2"/>
          <p:cNvSpPr>
            <a:spLocks noGrp="1"/>
          </p:cNvSpPr>
          <p:nvPr>
            <p:ph idx="1"/>
          </p:nvPr>
        </p:nvSpPr>
        <p:spPr>
          <a:xfrm>
            <a:off x="145357" y="737985"/>
            <a:ext cx="8853286" cy="4000270"/>
          </a:xfrm>
        </p:spPr>
        <p:txBody>
          <a:bodyPr>
            <a:normAutofit fontScale="77500" lnSpcReduction="20000"/>
          </a:bodyPr>
          <a:lstStyle/>
          <a:p>
            <a:r>
              <a:rPr lang="tr-TR" sz="1900" dirty="0">
                <a:solidFill>
                  <a:schemeClr val="accent4"/>
                </a:solidFill>
                <a:latin typeface="+mj-lt"/>
              </a:rPr>
              <a:t>Güvenlik Duvarını Açık Tutun</a:t>
            </a:r>
            <a:endParaRPr lang="en-US" sz="1900" dirty="0">
              <a:solidFill>
                <a:schemeClr val="accent4"/>
              </a:solidFill>
              <a:latin typeface="+mj-lt"/>
            </a:endParaRPr>
          </a:p>
          <a:p>
            <a:pPr lvl="1"/>
            <a:r>
              <a:rPr lang="tr-TR" dirty="0"/>
              <a:t>Verilerinize veya bilgi işlem cihazlarınıza yetkisiz erişimi önleyin!</a:t>
            </a:r>
            <a:endParaRPr lang="en-US" dirty="0"/>
          </a:p>
          <a:p>
            <a:pPr lvl="1"/>
            <a:r>
              <a:rPr lang="tr-TR" dirty="0"/>
              <a:t>Güvenlik duvarını güncel tutun!</a:t>
            </a:r>
            <a:endParaRPr lang="en-US" dirty="0"/>
          </a:p>
          <a:p>
            <a:r>
              <a:rPr lang="tr-TR" sz="1900" dirty="0">
                <a:solidFill>
                  <a:schemeClr val="accent4"/>
                </a:solidFill>
                <a:latin typeface="+mj-lt"/>
              </a:rPr>
              <a:t>Anti virüs ve Casus Yazılım Önleme </a:t>
            </a:r>
            <a:r>
              <a:rPr lang="en-US" sz="1900" dirty="0">
                <a:solidFill>
                  <a:schemeClr val="accent4"/>
                </a:solidFill>
                <a:latin typeface="+mj-lt"/>
              </a:rPr>
              <a:t>Yazılımları </a:t>
            </a:r>
            <a:r>
              <a:rPr lang="tr-TR" sz="1900" dirty="0">
                <a:solidFill>
                  <a:schemeClr val="accent4"/>
                </a:solidFill>
                <a:latin typeface="+mj-lt"/>
              </a:rPr>
              <a:t>kullanın</a:t>
            </a:r>
            <a:endParaRPr lang="en-US" sz="1900" dirty="0">
              <a:solidFill>
                <a:schemeClr val="accent4"/>
              </a:solidFill>
              <a:latin typeface="+mj-lt"/>
            </a:endParaRPr>
          </a:p>
          <a:p>
            <a:pPr lvl="1"/>
            <a:r>
              <a:rPr lang="tr-TR" dirty="0"/>
              <a:t>Verilerinize veya bilgi işlem cihazlarınıza yetkisiz erişimi önleyin</a:t>
            </a:r>
            <a:endParaRPr lang="en-US" dirty="0"/>
          </a:p>
          <a:p>
            <a:pPr lvl="1"/>
            <a:r>
              <a:rPr lang="tr-TR" dirty="0"/>
              <a:t>Yalnızca güvenilir web sitelerinden yazılım indirin</a:t>
            </a:r>
            <a:endParaRPr lang="en-US" dirty="0"/>
          </a:p>
          <a:p>
            <a:pPr lvl="1"/>
            <a:r>
              <a:rPr lang="tr-TR" dirty="0"/>
              <a:t>Yazılımı güncel tutun</a:t>
            </a:r>
            <a:endParaRPr lang="en-US" altLang="en-US" dirty="0"/>
          </a:p>
          <a:p>
            <a:r>
              <a:rPr lang="tr-TR" sz="1900" dirty="0">
                <a:solidFill>
                  <a:schemeClr val="accent4"/>
                </a:solidFill>
                <a:latin typeface="+mj-lt"/>
              </a:rPr>
              <a:t>İşletim Sisteminizi ve Tarayıcınızı Yönetin</a:t>
            </a:r>
            <a:endParaRPr lang="en-US" sz="1900" dirty="0">
              <a:solidFill>
                <a:schemeClr val="accent4"/>
              </a:solidFill>
              <a:latin typeface="+mj-lt"/>
            </a:endParaRPr>
          </a:p>
          <a:p>
            <a:pPr lvl="1"/>
            <a:r>
              <a:rPr lang="tr-TR" dirty="0"/>
              <a:t>Güvenlik ayarlarını orta veya daha yüksek bir düzeye getirin</a:t>
            </a:r>
            <a:endParaRPr lang="en-US" dirty="0"/>
          </a:p>
          <a:p>
            <a:pPr lvl="1"/>
            <a:r>
              <a:rPr lang="tr-TR" dirty="0"/>
              <a:t>Bilgisayarınızın işletim sistemini ve tarayıcısını güncelleyin</a:t>
            </a:r>
            <a:endParaRPr lang="en-US" dirty="0"/>
          </a:p>
          <a:p>
            <a:pPr lvl="1"/>
            <a:r>
              <a:rPr lang="tr-TR" dirty="0"/>
              <a:t>En son yazılım yamalarını ve güvenlik güncellemelerini indirin ve yükleyin</a:t>
            </a:r>
            <a:endParaRPr lang="en-US" dirty="0"/>
          </a:p>
          <a:p>
            <a:r>
              <a:rPr lang="tr-TR" sz="1900" dirty="0">
                <a:solidFill>
                  <a:schemeClr val="accent4"/>
                </a:solidFill>
                <a:latin typeface="+mj-lt"/>
              </a:rPr>
              <a:t>Tüm Cihazlarınızı Koruyun</a:t>
            </a:r>
            <a:endParaRPr lang="en-US" sz="1900" dirty="0">
              <a:solidFill>
                <a:schemeClr val="accent4"/>
              </a:solidFill>
              <a:latin typeface="+mj-lt"/>
            </a:endParaRPr>
          </a:p>
          <a:p>
            <a:pPr lvl="1"/>
            <a:r>
              <a:rPr lang="tr-TR" dirty="0"/>
              <a:t>Parola koruması</a:t>
            </a:r>
            <a:endParaRPr lang="en-US" altLang="en-US" dirty="0"/>
          </a:p>
          <a:p>
            <a:pPr lvl="1"/>
            <a:r>
              <a:rPr lang="tr-TR" dirty="0"/>
              <a:t>Verileri şifreleme – (Windows: Klasör – Sağ Click – Özellikler-Gelişmiş-Veriyi Güvenli Kılmak için Kriptola!)</a:t>
            </a:r>
            <a:endParaRPr lang="en-US" altLang="en-US" dirty="0"/>
          </a:p>
          <a:p>
            <a:pPr lvl="1"/>
            <a:r>
              <a:rPr lang="tr-TR" dirty="0"/>
              <a:t>Sadece gerekli bilgileri saklayın!</a:t>
            </a:r>
            <a:endParaRPr lang="en-US" altLang="en-US" dirty="0"/>
          </a:p>
          <a:p>
            <a:pPr lvl="1"/>
            <a:r>
              <a:rPr lang="en-US" altLang="en-US" dirty="0" err="1"/>
              <a:t>IoT</a:t>
            </a:r>
            <a:r>
              <a:rPr lang="en-US" altLang="en-US" dirty="0"/>
              <a:t> </a:t>
            </a:r>
            <a:r>
              <a:rPr lang="en-US" altLang="en-US" dirty="0" err="1"/>
              <a:t>cihazları</a:t>
            </a:r>
            <a:endParaRPr lang="en-US" altLang="en-US" dirty="0"/>
          </a:p>
          <a:p>
            <a:endParaRPr lang="en-CA" altLang="en-US" dirty="0"/>
          </a:p>
        </p:txBody>
      </p:sp>
      <p:pic>
        <p:nvPicPr>
          <p:cNvPr id="5" name="Picture 4">
            <a:extLst>
              <a:ext uri="{FF2B5EF4-FFF2-40B4-BE49-F238E27FC236}">
                <a16:creationId xmlns:a16="http://schemas.microsoft.com/office/drawing/2014/main" id="{C3A0F407-2C92-9F4F-9CFF-5A07EC2272BC}"/>
              </a:ext>
            </a:extLst>
          </p:cNvPr>
          <p:cNvPicPr>
            <a:picLocks noChangeAspect="1"/>
          </p:cNvPicPr>
          <p:nvPr/>
        </p:nvPicPr>
        <p:blipFill>
          <a:blip r:embed="rId4"/>
          <a:stretch>
            <a:fillRect/>
          </a:stretch>
        </p:blipFill>
        <p:spPr>
          <a:xfrm>
            <a:off x="5579099" y="1971956"/>
            <a:ext cx="3419544" cy="2096610"/>
          </a:xfrm>
          <a:prstGeom prst="rect">
            <a:avLst/>
          </a:prstGeom>
        </p:spPr>
      </p:pic>
    </p:spTree>
    <p:extLst>
      <p:ext uri="{BB962C8B-B14F-4D97-AF65-F5344CB8AC3E}">
        <p14:creationId xmlns:p14="http://schemas.microsoft.com/office/powerpoint/2010/main" val="184866563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tr-TR" sz="1600" dirty="0"/>
              <a:t>Cihazlarınızı ve Ağınızı Koruma</a:t>
            </a:r>
            <a:br>
              <a:rPr lang="en-US" altLang="en-US" sz="1600" dirty="0"/>
            </a:br>
            <a:r>
              <a:rPr lang="tr-TR" dirty="0"/>
              <a:t>Kablosuz Ağları </a:t>
            </a:r>
            <a:r>
              <a:rPr lang="tr-TR" dirty="0" err="1"/>
              <a:t>Güvenl</a:t>
            </a:r>
            <a:r>
              <a:rPr lang="en-US" dirty="0" err="1"/>
              <a:t>i</a:t>
            </a:r>
            <a:r>
              <a:rPr lang="en-US" dirty="0"/>
              <a:t> Bir </a:t>
            </a:r>
            <a:r>
              <a:rPr lang="en-US" dirty="0" err="1"/>
              <a:t>Şekilde</a:t>
            </a:r>
            <a:r>
              <a:rPr lang="tr-TR" dirty="0"/>
              <a:t> Kullanın!</a:t>
            </a:r>
            <a:endParaRPr lang="en-CA" altLang="en-US" sz="1800" dirty="0">
              <a:solidFill>
                <a:srgbClr val="FF0000"/>
              </a:solidFill>
            </a:endParaRPr>
          </a:p>
        </p:txBody>
      </p:sp>
      <p:sp>
        <p:nvSpPr>
          <p:cNvPr id="3" name="Content Placeholder 2"/>
          <p:cNvSpPr>
            <a:spLocks noGrp="1"/>
          </p:cNvSpPr>
          <p:nvPr>
            <p:ph idx="1"/>
          </p:nvPr>
        </p:nvSpPr>
        <p:spPr/>
        <p:txBody>
          <a:bodyPr/>
          <a:lstStyle/>
          <a:p>
            <a:r>
              <a:rPr lang="tr-TR" dirty="0"/>
              <a:t>Ev Kablosuz Ağı</a:t>
            </a:r>
            <a:endParaRPr lang="en-US" dirty="0"/>
          </a:p>
          <a:p>
            <a:pPr lvl="1"/>
            <a:r>
              <a:rPr lang="tr-TR" dirty="0" err="1"/>
              <a:t>Wi</a:t>
            </a:r>
            <a:r>
              <a:rPr lang="tr-TR" dirty="0"/>
              <a:t>-Fi yönlendiricinizde önceden ayarlanmış SSID ve varsayılan yönetim şifresini değiştirin. </a:t>
            </a:r>
            <a:endParaRPr lang="en-US" dirty="0"/>
          </a:p>
          <a:p>
            <a:pPr lvl="1"/>
            <a:r>
              <a:rPr lang="tr-TR" dirty="0"/>
              <a:t>SSID yayınını devre dışı bırak</a:t>
            </a:r>
            <a:r>
              <a:rPr lang="en-US" dirty="0"/>
              <a:t>ın</a:t>
            </a:r>
          </a:p>
          <a:p>
            <a:pPr lvl="1"/>
            <a:r>
              <a:rPr lang="tr-TR" dirty="0"/>
              <a:t>WPA2 şifreleme özelliğini kulla</a:t>
            </a:r>
            <a:r>
              <a:rPr lang="en-US" dirty="0" err="1"/>
              <a:t>nın</a:t>
            </a:r>
            <a:endParaRPr lang="en-US" dirty="0"/>
          </a:p>
          <a:p>
            <a:pPr lvl="1"/>
            <a:r>
              <a:rPr lang="tr-TR" dirty="0"/>
              <a:t>WPA2 protokolü güvenlik açığına dikkat edin - KRACK</a:t>
            </a:r>
            <a:endParaRPr lang="en-US" dirty="0"/>
          </a:p>
          <a:p>
            <a:pPr lvl="2"/>
            <a:r>
              <a:rPr lang="en-US" dirty="0" err="1"/>
              <a:t>Saldırganın</a:t>
            </a:r>
            <a:r>
              <a:rPr lang="en-US" dirty="0"/>
              <a:t> </a:t>
            </a:r>
            <a:r>
              <a:rPr lang="tr-TR" dirty="0"/>
              <a:t>kablosuz yönlendirici ve istemciler arasındaki </a:t>
            </a:r>
            <a:br>
              <a:rPr lang="en-US" dirty="0"/>
            </a:br>
            <a:r>
              <a:rPr lang="tr-TR" dirty="0"/>
              <a:t>şifrelemeyi kırmasına izin verir</a:t>
            </a:r>
            <a:endParaRPr lang="en-US" dirty="0"/>
          </a:p>
          <a:p>
            <a:r>
              <a:rPr lang="tr-TR" dirty="0"/>
              <a:t>Herkese açık </a:t>
            </a:r>
            <a:r>
              <a:rPr lang="tr-TR" dirty="0" err="1"/>
              <a:t>Wi</a:t>
            </a:r>
            <a:r>
              <a:rPr lang="tr-TR" dirty="0"/>
              <a:t>-Fi noktalarını kullanırken dikkatli olun</a:t>
            </a:r>
            <a:endParaRPr lang="en-US" dirty="0"/>
          </a:p>
          <a:p>
            <a:pPr lvl="1"/>
            <a:r>
              <a:rPr lang="tr-TR" dirty="0"/>
              <a:t>Hassas bilgilere erişmekten veya göndermekten kaçının</a:t>
            </a:r>
            <a:endParaRPr lang="en-US" dirty="0"/>
          </a:p>
          <a:p>
            <a:pPr lvl="1"/>
            <a:r>
              <a:rPr lang="tr-TR" dirty="0"/>
              <a:t>VPN tünelinin kullanılması gizli dinlemeyi önleyebilir</a:t>
            </a:r>
            <a:endParaRPr lang="en-US" dirty="0"/>
          </a:p>
          <a:p>
            <a:r>
              <a:rPr lang="tr-TR" dirty="0"/>
              <a:t>Kullanmadığınızda </a:t>
            </a:r>
            <a:r>
              <a:rPr lang="tr-TR" dirty="0" err="1"/>
              <a:t>Bluetooth'u</a:t>
            </a:r>
            <a:r>
              <a:rPr lang="tr-TR" dirty="0"/>
              <a:t> kapatın</a:t>
            </a:r>
            <a:endParaRPr lang="en-US" dirty="0"/>
          </a:p>
        </p:txBody>
      </p:sp>
      <p:pic>
        <p:nvPicPr>
          <p:cNvPr id="2" name="Picture 1">
            <a:extLst>
              <a:ext uri="{FF2B5EF4-FFF2-40B4-BE49-F238E27FC236}">
                <a16:creationId xmlns:a16="http://schemas.microsoft.com/office/drawing/2014/main" id="{CB015191-E95A-40BE-B661-AE8E9FE37C5E}"/>
              </a:ext>
            </a:extLst>
          </p:cNvPr>
          <p:cNvPicPr>
            <a:picLocks noChangeAspect="1"/>
          </p:cNvPicPr>
          <p:nvPr/>
        </p:nvPicPr>
        <p:blipFill>
          <a:blip r:embed="rId3"/>
          <a:stretch>
            <a:fillRect/>
          </a:stretch>
        </p:blipFill>
        <p:spPr>
          <a:xfrm>
            <a:off x="5067387" y="2238103"/>
            <a:ext cx="3771947" cy="2474186"/>
          </a:xfrm>
          <a:prstGeom prst="rect">
            <a:avLst/>
          </a:prstGeom>
        </p:spPr>
      </p:pic>
    </p:spTree>
    <p:extLst>
      <p:ext uri="{BB962C8B-B14F-4D97-AF65-F5344CB8AC3E}">
        <p14:creationId xmlns:p14="http://schemas.microsoft.com/office/powerpoint/2010/main" val="3079164496"/>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8700</TotalTime>
  <Words>1737</Words>
  <Application>Microsoft Macintosh PowerPoint</Application>
  <PresentationFormat>On-screen Show (16:9)</PresentationFormat>
  <Paragraphs>268</Paragraphs>
  <Slides>37</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CiscoSans ExtraLight</vt:lpstr>
      <vt:lpstr>Wingdings</vt:lpstr>
      <vt:lpstr>Default Theme</vt:lpstr>
      <vt:lpstr> SİBER GÜVENLİĞE GİRİŞ EĞİTİMİ</vt:lpstr>
      <vt:lpstr>KVKK!</vt:lpstr>
      <vt:lpstr>01.04.2020 – Bölüm 1: Siber Güvenlik Gereksinimi  2.Ders Öğrendiklerimiz! Farkındalıklarımız!</vt:lpstr>
      <vt:lpstr>OWASP!</vt:lpstr>
      <vt:lpstr>Bölüm 3: Verilerinizi ve Gizliliğinizi Koruma</vt:lpstr>
      <vt:lpstr>Bölüm 3 - Bölümler ve Hedefler</vt:lpstr>
      <vt:lpstr>3.1 Verilerinizi Koruma</vt:lpstr>
      <vt:lpstr>Cihazlarınızı ve Ağınızı Koruma Bilgi İşlem Cihazlarınızı Koruma</vt:lpstr>
      <vt:lpstr>Cihazlarınızı ve Ağınızı Koruma Kablosuz Ağları Güvenli Bir Şekilde Kullanın!</vt:lpstr>
      <vt:lpstr>PowerPoint Presentation</vt:lpstr>
      <vt:lpstr>PowerPoint Presentation</vt:lpstr>
      <vt:lpstr>İlk Şifreleme!</vt:lpstr>
      <vt:lpstr>PowerPoint Presentation</vt:lpstr>
      <vt:lpstr>PowerPoint Presentation</vt:lpstr>
      <vt:lpstr>PowerPoint Presentation</vt:lpstr>
      <vt:lpstr>PowerPoint Presentation</vt:lpstr>
      <vt:lpstr>Cihazlarınızı ve Ağınızı Koruma Her Çevrimiçi Hesap için Benzersiz Parolalar Kullanın</vt:lpstr>
      <vt:lpstr>Cihazlarınızı ve Ağınızı Koruma Parola yerine Çoklu Kelime (Passphrase) Kullanın</vt:lpstr>
      <vt:lpstr>PowerPoint Presentation</vt:lpstr>
      <vt:lpstr>PowerPoint Presentation</vt:lpstr>
      <vt:lpstr>PowerPoint Presentation</vt:lpstr>
      <vt:lpstr>Parolar….</vt:lpstr>
      <vt:lpstr>Cihazlarınızı ve Ağınızı Koruma Lab – Güçlü Parolalar Oluşturun ve Saklayın</vt:lpstr>
      <vt:lpstr>Veri bakımı Verilerinizi Şifreleyin</vt:lpstr>
      <vt:lpstr>Veri bakımı Verilerinizi Yedekleyin</vt:lpstr>
      <vt:lpstr>Veri bakımı Lab – Verileri Harici Depolama Alanına Yedekleyin</vt:lpstr>
      <vt:lpstr>Veri bakımı Verilerinizi Kalıcı Olarak Silme</vt:lpstr>
      <vt:lpstr>Veri bakımı Lab – Verilerinizin Sahibi Kim</vt:lpstr>
      <vt:lpstr>3.2 Çevrimiçi Gizliliğinizi Koruma</vt:lpstr>
      <vt:lpstr>Güçlü Kimlik Doğrulama İki Faktörlü Kimlik Doğrulama</vt:lpstr>
      <vt:lpstr>Çok Fazla Bilgi mi Paylaşıyorsunuz? Sosyal Medyada Çok Fazla Paylaşmayın</vt:lpstr>
      <vt:lpstr>Çok Fazla Bilgi mi Paylaşıyorsunuz? E-posta ve Web Tarayıcı Gizliliği</vt:lpstr>
      <vt:lpstr>Çok Fazla Bilgi mi Paylaşıyorsunuz? Lab – Kendi Riskli Çevrimiçi Davranışınızı Keşfedin</vt:lpstr>
      <vt:lpstr>3.3 Bölüm Özeti</vt:lpstr>
      <vt:lpstr>PowerPoint Presentation</vt:lpstr>
      <vt:lpstr>Verilerinizi ve Gizliliğinizi Koruma Özet</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Arzu Kilitci</cp:lastModifiedBy>
  <cp:revision>333</cp:revision>
  <dcterms:created xsi:type="dcterms:W3CDTF">2016-08-22T22:27:36Z</dcterms:created>
  <dcterms:modified xsi:type="dcterms:W3CDTF">2021-04-07T14:03:46Z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